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1"/>
  </p:sldMasterIdLst>
  <p:notesMasterIdLst>
    <p:notesMasterId r:id="rId30"/>
  </p:notesMasterIdLst>
  <p:handoutMasterIdLst>
    <p:handoutMasterId r:id="rId31"/>
  </p:handoutMasterIdLst>
  <p:sldIdLst>
    <p:sldId id="302" r:id="rId2"/>
    <p:sldId id="346" r:id="rId3"/>
    <p:sldId id="431" r:id="rId4"/>
    <p:sldId id="400" r:id="rId5"/>
    <p:sldId id="383" r:id="rId6"/>
    <p:sldId id="420" r:id="rId7"/>
    <p:sldId id="424" r:id="rId8"/>
    <p:sldId id="412" r:id="rId9"/>
    <p:sldId id="426" r:id="rId10"/>
    <p:sldId id="430" r:id="rId11"/>
    <p:sldId id="422" r:id="rId12"/>
    <p:sldId id="421" r:id="rId13"/>
    <p:sldId id="415" r:id="rId14"/>
    <p:sldId id="398" r:id="rId15"/>
    <p:sldId id="437" r:id="rId16"/>
    <p:sldId id="406" r:id="rId17"/>
    <p:sldId id="436" r:id="rId18"/>
    <p:sldId id="407" r:id="rId19"/>
    <p:sldId id="392" r:id="rId20"/>
    <p:sldId id="435" r:id="rId21"/>
    <p:sldId id="405" r:id="rId22"/>
    <p:sldId id="429" r:id="rId23"/>
    <p:sldId id="408" r:id="rId24"/>
    <p:sldId id="386" r:id="rId25"/>
    <p:sldId id="409" r:id="rId26"/>
    <p:sldId id="300" r:id="rId27"/>
    <p:sldId id="428" r:id="rId28"/>
    <p:sldId id="301" r:id="rId29"/>
  </p:sldIdLst>
  <p:sldSz cx="14631988" cy="8231188"/>
  <p:notesSz cx="7023100" cy="9309100"/>
  <p:defaultTextStyle>
    <a:defPPr>
      <a:defRPr lang="en-US"/>
    </a:defPPr>
    <a:lvl1pPr marL="0" algn="l" defTabSz="1306403" rtl="0" eaLnBrk="1" latinLnBrk="0" hangingPunct="1">
      <a:defRPr sz="2600" kern="1200">
        <a:solidFill>
          <a:schemeClr val="tx1"/>
        </a:solidFill>
        <a:latin typeface="+mn-lt"/>
        <a:ea typeface="+mn-ea"/>
        <a:cs typeface="+mn-cs"/>
      </a:defRPr>
    </a:lvl1pPr>
    <a:lvl2pPr marL="653202" algn="l" defTabSz="1306403" rtl="0" eaLnBrk="1" latinLnBrk="0" hangingPunct="1">
      <a:defRPr sz="2600" kern="1200">
        <a:solidFill>
          <a:schemeClr val="tx1"/>
        </a:solidFill>
        <a:latin typeface="+mn-lt"/>
        <a:ea typeface="+mn-ea"/>
        <a:cs typeface="+mn-cs"/>
      </a:defRPr>
    </a:lvl2pPr>
    <a:lvl3pPr marL="1306403" algn="l" defTabSz="1306403" rtl="0" eaLnBrk="1" latinLnBrk="0" hangingPunct="1">
      <a:defRPr sz="2600" kern="1200">
        <a:solidFill>
          <a:schemeClr val="tx1"/>
        </a:solidFill>
        <a:latin typeface="+mn-lt"/>
        <a:ea typeface="+mn-ea"/>
        <a:cs typeface="+mn-cs"/>
      </a:defRPr>
    </a:lvl3pPr>
    <a:lvl4pPr marL="1959605" algn="l" defTabSz="1306403" rtl="0" eaLnBrk="1" latinLnBrk="0" hangingPunct="1">
      <a:defRPr sz="2600" kern="1200">
        <a:solidFill>
          <a:schemeClr val="tx1"/>
        </a:solidFill>
        <a:latin typeface="+mn-lt"/>
        <a:ea typeface="+mn-ea"/>
        <a:cs typeface="+mn-cs"/>
      </a:defRPr>
    </a:lvl4pPr>
    <a:lvl5pPr marL="2612807" algn="l" defTabSz="1306403" rtl="0" eaLnBrk="1" latinLnBrk="0" hangingPunct="1">
      <a:defRPr sz="2600" kern="1200">
        <a:solidFill>
          <a:schemeClr val="tx1"/>
        </a:solidFill>
        <a:latin typeface="+mn-lt"/>
        <a:ea typeface="+mn-ea"/>
        <a:cs typeface="+mn-cs"/>
      </a:defRPr>
    </a:lvl5pPr>
    <a:lvl6pPr marL="3266008" algn="l" defTabSz="1306403" rtl="0" eaLnBrk="1" latinLnBrk="0" hangingPunct="1">
      <a:defRPr sz="2600" kern="1200">
        <a:solidFill>
          <a:schemeClr val="tx1"/>
        </a:solidFill>
        <a:latin typeface="+mn-lt"/>
        <a:ea typeface="+mn-ea"/>
        <a:cs typeface="+mn-cs"/>
      </a:defRPr>
    </a:lvl6pPr>
    <a:lvl7pPr marL="3919210" algn="l" defTabSz="1306403" rtl="0" eaLnBrk="1" latinLnBrk="0" hangingPunct="1">
      <a:defRPr sz="2600" kern="1200">
        <a:solidFill>
          <a:schemeClr val="tx1"/>
        </a:solidFill>
        <a:latin typeface="+mn-lt"/>
        <a:ea typeface="+mn-ea"/>
        <a:cs typeface="+mn-cs"/>
      </a:defRPr>
    </a:lvl7pPr>
    <a:lvl8pPr marL="4572411" algn="l" defTabSz="1306403" rtl="0" eaLnBrk="1" latinLnBrk="0" hangingPunct="1">
      <a:defRPr sz="2600" kern="1200">
        <a:solidFill>
          <a:schemeClr val="tx1"/>
        </a:solidFill>
        <a:latin typeface="+mn-lt"/>
        <a:ea typeface="+mn-ea"/>
        <a:cs typeface="+mn-cs"/>
      </a:defRPr>
    </a:lvl8pPr>
    <a:lvl9pPr marL="5225613" algn="l" defTabSz="1306403"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93" userDrawn="1">
          <p15:clr>
            <a:srgbClr val="A4A3A4"/>
          </p15:clr>
        </p15:guide>
        <p15:guide id="2" pos="4609"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C75"/>
    <a:srgbClr val="58D14F"/>
    <a:srgbClr val="6ADF41"/>
    <a:srgbClr val="47F030"/>
    <a:srgbClr val="7C9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6" autoAdjust="0"/>
    <p:restoredTop sz="82889" autoAdjust="0"/>
  </p:normalViewPr>
  <p:slideViewPr>
    <p:cSldViewPr>
      <p:cViewPr varScale="1">
        <p:scale>
          <a:sx n="69" d="100"/>
          <a:sy n="69" d="100"/>
        </p:scale>
        <p:origin x="-600" y="-104"/>
      </p:cViewPr>
      <p:guideLst>
        <p:guide orient="horz" pos="2593"/>
        <p:guide pos="4609"/>
      </p:guideLst>
    </p:cSldViewPr>
  </p:slideViewPr>
  <p:notesTextViewPr>
    <p:cViewPr>
      <p:scale>
        <a:sx n="3" d="2"/>
        <a:sy n="3" d="2"/>
      </p:scale>
      <p:origin x="0" y="0"/>
    </p:cViewPr>
  </p:notesTextViewPr>
  <p:notesViewPr>
    <p:cSldViewPr>
      <p:cViewPr varScale="1">
        <p:scale>
          <a:sx n="72" d="100"/>
          <a:sy n="72" d="100"/>
        </p:scale>
        <p:origin x="2676" y="54"/>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42FBC10-D882-4A17-AB99-7DB8534F3CEE}"/>
              </a:ext>
            </a:extLst>
          </p:cNvPr>
          <p:cNvSpPr>
            <a:spLocks noGrp="1"/>
          </p:cNvSpPr>
          <p:nvPr>
            <p:ph type="hdr" sz="quarter"/>
          </p:nvPr>
        </p:nvSpPr>
        <p:spPr>
          <a:xfrm>
            <a:off x="2" y="1"/>
            <a:ext cx="3043238" cy="466725"/>
          </a:xfrm>
          <a:prstGeom prst="rect">
            <a:avLst/>
          </a:prstGeom>
        </p:spPr>
        <p:txBody>
          <a:bodyPr vert="horz" lIns="91426" tIns="45713" rIns="91426" bIns="45713" rtlCol="0"/>
          <a:lstStyle>
            <a:lvl1pPr algn="l">
              <a:defRPr sz="1200"/>
            </a:lvl1pPr>
          </a:lstStyle>
          <a:p>
            <a:endParaRPr lang="en-CA" dirty="0"/>
          </a:p>
        </p:txBody>
      </p:sp>
      <p:sp>
        <p:nvSpPr>
          <p:cNvPr id="4" name="Footer Placeholder 3">
            <a:extLst>
              <a:ext uri="{FF2B5EF4-FFF2-40B4-BE49-F238E27FC236}">
                <a16:creationId xmlns:a16="http://schemas.microsoft.com/office/drawing/2014/main" xmlns="" id="{45DA41CA-454D-458E-B024-F7CE1951D44B}"/>
              </a:ext>
            </a:extLst>
          </p:cNvPr>
          <p:cNvSpPr>
            <a:spLocks noGrp="1"/>
          </p:cNvSpPr>
          <p:nvPr>
            <p:ph type="ftr" sz="quarter" idx="2"/>
          </p:nvPr>
        </p:nvSpPr>
        <p:spPr>
          <a:xfrm>
            <a:off x="2" y="8842376"/>
            <a:ext cx="3043238" cy="466725"/>
          </a:xfrm>
          <a:prstGeom prst="rect">
            <a:avLst/>
          </a:prstGeom>
        </p:spPr>
        <p:txBody>
          <a:bodyPr vert="horz" lIns="91426" tIns="45713" rIns="91426" bIns="45713" rtlCol="0" anchor="b"/>
          <a:lstStyle>
            <a:lvl1pPr algn="l">
              <a:defRPr sz="1200"/>
            </a:lvl1pPr>
          </a:lstStyle>
          <a:p>
            <a:endParaRPr lang="en-CA" dirty="0"/>
          </a:p>
        </p:txBody>
      </p:sp>
    </p:spTree>
    <p:extLst>
      <p:ext uri="{BB962C8B-B14F-4D97-AF65-F5344CB8AC3E}">
        <p14:creationId xmlns:p14="http://schemas.microsoft.com/office/powerpoint/2010/main" val="4119288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7072"/>
          </a:xfrm>
          <a:prstGeom prst="rect">
            <a:avLst/>
          </a:prstGeom>
        </p:spPr>
        <p:txBody>
          <a:bodyPr vert="horz" lIns="93310" tIns="46655" rIns="93310" bIns="46655" rtlCol="0"/>
          <a:lstStyle>
            <a:lvl1pPr algn="l">
              <a:defRPr sz="1200"/>
            </a:lvl1pPr>
          </a:lstStyle>
          <a:p>
            <a:endParaRPr lang="en-CA" dirty="0"/>
          </a:p>
        </p:txBody>
      </p:sp>
      <p:sp>
        <p:nvSpPr>
          <p:cNvPr id="3" name="Date Placeholder 2"/>
          <p:cNvSpPr>
            <a:spLocks noGrp="1"/>
          </p:cNvSpPr>
          <p:nvPr>
            <p:ph type="dt" idx="1"/>
          </p:nvPr>
        </p:nvSpPr>
        <p:spPr>
          <a:xfrm>
            <a:off x="3978134" y="2"/>
            <a:ext cx="3043343" cy="467072"/>
          </a:xfrm>
          <a:prstGeom prst="rect">
            <a:avLst/>
          </a:prstGeom>
        </p:spPr>
        <p:txBody>
          <a:bodyPr vert="horz" lIns="93310" tIns="46655" rIns="93310" bIns="46655" rtlCol="0"/>
          <a:lstStyle>
            <a:lvl1pPr algn="r">
              <a:defRPr sz="1200"/>
            </a:lvl1pPr>
          </a:lstStyle>
          <a:p>
            <a:fld id="{C8AFC18C-2A0E-47BB-8C41-9866CBF3C559}" type="datetimeFigureOut">
              <a:rPr lang="en-CA" smtClean="0"/>
              <a:t>5/14/18</a:t>
            </a:fld>
            <a:endParaRPr lang="en-CA"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0" tIns="46655" rIns="93310" bIns="46655" rtlCol="0" anchor="ctr"/>
          <a:lstStyle/>
          <a:p>
            <a:endParaRPr lang="en-CA"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0" tIns="46655" rIns="93310" bIns="466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3"/>
            <a:ext cx="3043343" cy="467071"/>
          </a:xfrm>
          <a:prstGeom prst="rect">
            <a:avLst/>
          </a:prstGeom>
        </p:spPr>
        <p:txBody>
          <a:bodyPr vert="horz" lIns="93310" tIns="46655" rIns="93310" bIns="46655"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4" y="8842033"/>
            <a:ext cx="3043343" cy="467071"/>
          </a:xfrm>
          <a:prstGeom prst="rect">
            <a:avLst/>
          </a:prstGeom>
        </p:spPr>
        <p:txBody>
          <a:bodyPr vert="horz" lIns="93310" tIns="46655" rIns="93310" bIns="46655" rtlCol="0" anchor="b"/>
          <a:lstStyle>
            <a:lvl1pPr algn="r">
              <a:defRPr sz="1200"/>
            </a:lvl1pPr>
          </a:lstStyle>
          <a:p>
            <a:fld id="{F624A9CF-805E-403A-8854-06C5F433752C}" type="slidenum">
              <a:rPr lang="en-CA" smtClean="0"/>
              <a:t>‹#›</a:t>
            </a:fld>
            <a:endParaRPr lang="en-CA" dirty="0"/>
          </a:p>
        </p:txBody>
      </p:sp>
    </p:spTree>
    <p:extLst>
      <p:ext uri="{BB962C8B-B14F-4D97-AF65-F5344CB8AC3E}">
        <p14:creationId xmlns:p14="http://schemas.microsoft.com/office/powerpoint/2010/main" val="3709170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624A9CF-805E-403A-8854-06C5F433752C}" type="slidenum">
              <a:rPr lang="en-CA" smtClean="0"/>
              <a:t>1</a:t>
            </a:fld>
            <a:endParaRPr lang="en-CA" dirty="0"/>
          </a:p>
        </p:txBody>
      </p:sp>
    </p:spTree>
    <p:extLst>
      <p:ext uri="{BB962C8B-B14F-4D97-AF65-F5344CB8AC3E}">
        <p14:creationId xmlns:p14="http://schemas.microsoft.com/office/powerpoint/2010/main" val="406735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10</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3512176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624A9CF-805E-403A-8854-06C5F433752C}" type="slidenum">
              <a:rPr lang="en-CA" smtClean="0"/>
              <a:t>11</a:t>
            </a:fld>
            <a:endParaRPr lang="en-CA" dirty="0"/>
          </a:p>
        </p:txBody>
      </p:sp>
    </p:spTree>
    <p:extLst>
      <p:ext uri="{BB962C8B-B14F-4D97-AF65-F5344CB8AC3E}">
        <p14:creationId xmlns:p14="http://schemas.microsoft.com/office/powerpoint/2010/main" val="2026660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12</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191441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624A9CF-805E-403A-8854-06C5F433752C}" type="slidenum">
              <a:rPr lang="en-CA" smtClean="0"/>
              <a:t>13</a:t>
            </a:fld>
            <a:endParaRPr lang="en-CA" dirty="0"/>
          </a:p>
        </p:txBody>
      </p:sp>
    </p:spTree>
    <p:extLst>
      <p:ext uri="{BB962C8B-B14F-4D97-AF65-F5344CB8AC3E}">
        <p14:creationId xmlns:p14="http://schemas.microsoft.com/office/powerpoint/2010/main" val="2770453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14</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3602329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15</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3602329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16</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906036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17</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2506890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18</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1942993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19</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21450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624A9CF-805E-403A-8854-06C5F433752C}" type="slidenum">
              <a:rPr lang="en-CA" smtClean="0"/>
              <a:t>2</a:t>
            </a:fld>
            <a:endParaRPr lang="en-CA" dirty="0"/>
          </a:p>
        </p:txBody>
      </p:sp>
    </p:spTree>
    <p:extLst>
      <p:ext uri="{BB962C8B-B14F-4D97-AF65-F5344CB8AC3E}">
        <p14:creationId xmlns:p14="http://schemas.microsoft.com/office/powerpoint/2010/main" val="2689401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21</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2767816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624A9CF-805E-403A-8854-06C5F433752C}" type="slidenum">
              <a:rPr lang="en-CA" smtClean="0"/>
              <a:t>22</a:t>
            </a:fld>
            <a:endParaRPr lang="en-CA" dirty="0"/>
          </a:p>
        </p:txBody>
      </p:sp>
    </p:spTree>
    <p:extLst>
      <p:ext uri="{BB962C8B-B14F-4D97-AF65-F5344CB8AC3E}">
        <p14:creationId xmlns:p14="http://schemas.microsoft.com/office/powerpoint/2010/main" val="3327666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23</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1483664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624A9CF-805E-403A-8854-06C5F433752C}" type="slidenum">
              <a:rPr lang="en-CA" smtClean="0"/>
              <a:t>24</a:t>
            </a:fld>
            <a:endParaRPr lang="en-CA" dirty="0"/>
          </a:p>
        </p:txBody>
      </p:sp>
    </p:spTree>
    <p:extLst>
      <p:ext uri="{BB962C8B-B14F-4D97-AF65-F5344CB8AC3E}">
        <p14:creationId xmlns:p14="http://schemas.microsoft.com/office/powerpoint/2010/main" val="1492630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25</a:t>
            </a:fld>
            <a:endParaRPr lang="en-CA" dirty="0"/>
          </a:p>
        </p:txBody>
      </p:sp>
      <p:sp>
        <p:nvSpPr>
          <p:cNvPr id="5" name="Date Placeholder 4"/>
          <p:cNvSpPr>
            <a:spLocks noGrp="1"/>
          </p:cNvSpPr>
          <p:nvPr>
            <p:ph type="dt" idx="11"/>
          </p:nvPr>
        </p:nvSpPr>
        <p:spPr/>
        <p:txBody>
          <a:bodyPr/>
          <a:lstStyle/>
          <a:p>
            <a:r>
              <a:rPr lang="en-US" dirty="0"/>
              <a:t>December 7, 2015</a:t>
            </a:r>
            <a:endParaRPr lang="en-CA" dirty="0"/>
          </a:p>
        </p:txBody>
      </p:sp>
    </p:spTree>
    <p:extLst>
      <p:ext uri="{BB962C8B-B14F-4D97-AF65-F5344CB8AC3E}">
        <p14:creationId xmlns:p14="http://schemas.microsoft.com/office/powerpoint/2010/main" val="9365285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637689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624A9CF-805E-403A-8854-06C5F433752C}" type="slidenum">
              <a:rPr lang="en-CA" smtClean="0"/>
              <a:t>27</a:t>
            </a:fld>
            <a:endParaRPr lang="en-CA" dirty="0"/>
          </a:p>
        </p:txBody>
      </p:sp>
    </p:spTree>
    <p:extLst>
      <p:ext uri="{BB962C8B-B14F-4D97-AF65-F5344CB8AC3E}">
        <p14:creationId xmlns:p14="http://schemas.microsoft.com/office/powerpoint/2010/main" val="28024703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9463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624A9CF-805E-403A-8854-06C5F433752C}" type="slidenum">
              <a:rPr lang="en-CA" smtClean="0"/>
              <a:t>3</a:t>
            </a:fld>
            <a:endParaRPr lang="en-CA" dirty="0"/>
          </a:p>
        </p:txBody>
      </p:sp>
    </p:spTree>
    <p:extLst>
      <p:ext uri="{BB962C8B-B14F-4D97-AF65-F5344CB8AC3E}">
        <p14:creationId xmlns:p14="http://schemas.microsoft.com/office/powerpoint/2010/main" val="470539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4</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293388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624A9CF-805E-403A-8854-06C5F433752C}" type="slidenum">
              <a:rPr lang="en-CA" smtClean="0"/>
              <a:t>5</a:t>
            </a:fld>
            <a:endParaRPr lang="en-CA" dirty="0"/>
          </a:p>
        </p:txBody>
      </p:sp>
    </p:spTree>
    <p:extLst>
      <p:ext uri="{BB962C8B-B14F-4D97-AF65-F5344CB8AC3E}">
        <p14:creationId xmlns:p14="http://schemas.microsoft.com/office/powerpoint/2010/main" val="2825742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6</a:t>
            </a:fld>
            <a:endParaRPr lang="en-CA" dirty="0"/>
          </a:p>
        </p:txBody>
      </p:sp>
      <p:sp>
        <p:nvSpPr>
          <p:cNvPr id="5" name="Date Placeholder 4"/>
          <p:cNvSpPr>
            <a:spLocks noGrp="1"/>
          </p:cNvSpPr>
          <p:nvPr>
            <p:ph type="dt" idx="11"/>
          </p:nvPr>
        </p:nvSpPr>
        <p:spPr/>
        <p:txBody>
          <a:bodyPr/>
          <a:lstStyle/>
          <a:p>
            <a:r>
              <a:rPr lang="en-US" dirty="0"/>
              <a:t>December 7, 2015</a:t>
            </a:r>
            <a:endParaRPr lang="en-CA" dirty="0"/>
          </a:p>
        </p:txBody>
      </p:sp>
    </p:spTree>
    <p:extLst>
      <p:ext uri="{BB962C8B-B14F-4D97-AF65-F5344CB8AC3E}">
        <p14:creationId xmlns:p14="http://schemas.microsoft.com/office/powerpoint/2010/main" val="1275178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9600" y="1141413"/>
            <a:ext cx="5478463" cy="3081337"/>
          </a:xfrm>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29223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8</a:t>
            </a:fld>
            <a:endParaRPr lang="en-CA" dirty="0"/>
          </a:p>
        </p:txBody>
      </p:sp>
      <p:sp>
        <p:nvSpPr>
          <p:cNvPr id="5" name="Date Placeholder 4"/>
          <p:cNvSpPr>
            <a:spLocks noGrp="1"/>
          </p:cNvSpPr>
          <p:nvPr>
            <p:ph type="dt" idx="11"/>
          </p:nvPr>
        </p:nvSpPr>
        <p:spPr/>
        <p:txBody>
          <a:bodyPr/>
          <a:lstStyle/>
          <a:p>
            <a:r>
              <a:rPr lang="en-US" dirty="0"/>
              <a:t>December 7, 2015</a:t>
            </a:r>
            <a:endParaRPr lang="en-CA" dirty="0"/>
          </a:p>
        </p:txBody>
      </p:sp>
    </p:spTree>
    <p:extLst>
      <p:ext uri="{BB962C8B-B14F-4D97-AF65-F5344CB8AC3E}">
        <p14:creationId xmlns:p14="http://schemas.microsoft.com/office/powerpoint/2010/main" val="2298308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2B22EE-4315-4EEA-903A-2515887FC8BB}" type="slidenum">
              <a:rPr lang="en-CA" smtClean="0"/>
              <a:pPr/>
              <a:t>9</a:t>
            </a:fld>
            <a:endParaRPr lang="en-CA" dirty="0"/>
          </a:p>
        </p:txBody>
      </p:sp>
      <p:sp>
        <p:nvSpPr>
          <p:cNvPr id="6" name="Date Placeholder 5">
            <a:extLst>
              <a:ext uri="{FF2B5EF4-FFF2-40B4-BE49-F238E27FC236}">
                <a16:creationId xmlns:a16="http://schemas.microsoft.com/office/drawing/2014/main" xmlns="" id="{F394D0A0-0BB3-4884-95F5-DF67476236B1}"/>
              </a:ext>
            </a:extLst>
          </p:cNvPr>
          <p:cNvSpPr>
            <a:spLocks noGrp="1"/>
          </p:cNvSpPr>
          <p:nvPr>
            <p:ph type="dt" idx="11"/>
          </p:nvPr>
        </p:nvSpPr>
        <p:spPr/>
        <p:txBody>
          <a:bodyPr/>
          <a:lstStyle/>
          <a:p>
            <a:endParaRPr lang="en-CA" dirty="0"/>
          </a:p>
        </p:txBody>
      </p:sp>
    </p:spTree>
    <p:extLst>
      <p:ext uri="{BB962C8B-B14F-4D97-AF65-F5344CB8AC3E}">
        <p14:creationId xmlns:p14="http://schemas.microsoft.com/office/powerpoint/2010/main" val="410152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599254" y="418119"/>
            <a:ext cx="10765467" cy="15906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8" name="Text Placeholder 2"/>
          <p:cNvSpPr>
            <a:spLocks noGrp="1"/>
          </p:cNvSpPr>
          <p:nvPr>
            <p:ph idx="1"/>
          </p:nvPr>
        </p:nvSpPr>
        <p:spPr>
          <a:xfrm>
            <a:off x="599256" y="2170719"/>
            <a:ext cx="13341804" cy="52228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630011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6476" y="438154"/>
            <a:ext cx="12619038" cy="1590675"/>
          </a:xfrm>
          <a:prstGeom prst="rect">
            <a:avLst/>
          </a:prstGeo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1006476" y="2190754"/>
            <a:ext cx="12619038" cy="52228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1006476" y="7629525"/>
            <a:ext cx="3290888" cy="438150"/>
          </a:xfrm>
          <a:prstGeom prst="rect">
            <a:avLst/>
          </a:prstGeom>
        </p:spPr>
        <p:txBody>
          <a:bodyPr/>
          <a:lstStyle/>
          <a:p>
            <a:fld id="{0AAA654A-9767-40D8-8380-014598E622F3}" type="datetime1">
              <a:rPr lang="en-CA" smtClean="0"/>
              <a:t>5/14/18</a:t>
            </a:fld>
            <a:endParaRPr lang="en-CA" dirty="0"/>
          </a:p>
        </p:txBody>
      </p:sp>
      <p:sp>
        <p:nvSpPr>
          <p:cNvPr id="5" name="Footer Placeholder 4"/>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6" name="Slide Number Placeholder 5"/>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226813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71152" y="438154"/>
            <a:ext cx="3154363" cy="6975475"/>
          </a:xfrm>
          <a:prstGeom prst="rect">
            <a:avLst/>
          </a:prstGeo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006478" y="438154"/>
            <a:ext cx="9312275" cy="69754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1006476" y="7629525"/>
            <a:ext cx="3290888" cy="438150"/>
          </a:xfrm>
          <a:prstGeom prst="rect">
            <a:avLst/>
          </a:prstGeom>
        </p:spPr>
        <p:txBody>
          <a:bodyPr/>
          <a:lstStyle/>
          <a:p>
            <a:fld id="{4686C011-FECC-411A-87BF-A3A96E4365BA}" type="datetime1">
              <a:rPr lang="en-CA" smtClean="0"/>
              <a:t>5/14/18</a:t>
            </a:fld>
            <a:endParaRPr lang="en-CA" dirty="0"/>
          </a:p>
        </p:txBody>
      </p:sp>
      <p:sp>
        <p:nvSpPr>
          <p:cNvPr id="5" name="Footer Placeholder 4"/>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6" name="Slide Number Placeholder 5"/>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718912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442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476" y="438154"/>
            <a:ext cx="12619038" cy="1590675"/>
          </a:xfrm>
          <a:prstGeom prst="rect">
            <a:avLst/>
          </a:prstGeom>
        </p:spPr>
        <p:txBody>
          <a:bodyPr/>
          <a:lstStyle/>
          <a:p>
            <a:r>
              <a:rPr lang="en-US"/>
              <a:t>Click to edit Master title style</a:t>
            </a:r>
            <a:endParaRPr lang="en-CA"/>
          </a:p>
        </p:txBody>
      </p:sp>
      <p:sp>
        <p:nvSpPr>
          <p:cNvPr id="3" name="Content Placeholder 2"/>
          <p:cNvSpPr>
            <a:spLocks noGrp="1"/>
          </p:cNvSpPr>
          <p:nvPr>
            <p:ph idx="1"/>
          </p:nvPr>
        </p:nvSpPr>
        <p:spPr>
          <a:xfrm>
            <a:off x="1006476" y="2190754"/>
            <a:ext cx="12619038" cy="5222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1006476" y="7629525"/>
            <a:ext cx="3290888" cy="438150"/>
          </a:xfrm>
          <a:prstGeom prst="rect">
            <a:avLst/>
          </a:prstGeom>
        </p:spPr>
        <p:txBody>
          <a:bodyPr/>
          <a:lstStyle/>
          <a:p>
            <a:fld id="{47662AC7-B2D3-4C66-A31D-5C09B14B0ED7}" type="datetime1">
              <a:rPr lang="en-CA" smtClean="0"/>
              <a:t>5/14/18</a:t>
            </a:fld>
            <a:endParaRPr lang="en-CA" dirty="0"/>
          </a:p>
        </p:txBody>
      </p:sp>
      <p:sp>
        <p:nvSpPr>
          <p:cNvPr id="5" name="Footer Placeholder 4"/>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6" name="Slide Number Placeholder 5"/>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164672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540" y="2052638"/>
            <a:ext cx="12620625" cy="3422650"/>
          </a:xfrm>
          <a:prstGeom prst="rect">
            <a:avLst/>
          </a:prstGeo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998540" y="5508629"/>
            <a:ext cx="12620625" cy="1800225"/>
          </a:xfrm>
          <a:prstGeom prst="rect">
            <a:avLst/>
          </a:prstGeo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06476" y="7629525"/>
            <a:ext cx="3290888" cy="438150"/>
          </a:xfrm>
          <a:prstGeom prst="rect">
            <a:avLst/>
          </a:prstGeom>
        </p:spPr>
        <p:txBody>
          <a:bodyPr/>
          <a:lstStyle/>
          <a:p>
            <a:fld id="{B5E11DAB-6D4E-4063-B126-9BEC82032E66}" type="datetime1">
              <a:rPr lang="en-CA" smtClean="0"/>
              <a:t>5/14/18</a:t>
            </a:fld>
            <a:endParaRPr lang="en-CA" dirty="0"/>
          </a:p>
        </p:txBody>
      </p:sp>
      <p:sp>
        <p:nvSpPr>
          <p:cNvPr id="5" name="Footer Placeholder 4"/>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6" name="Slide Number Placeholder 5"/>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3161128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476" y="438154"/>
            <a:ext cx="12619038" cy="1590675"/>
          </a:xfrm>
          <a:prstGeom prst="rect">
            <a:avLst/>
          </a:prstGeom>
        </p:spPr>
        <p:txBody>
          <a:bodyPr/>
          <a:lstStyle/>
          <a:p>
            <a:r>
              <a:rPr lang="en-US"/>
              <a:t>Click to edit Master title style</a:t>
            </a:r>
            <a:endParaRPr lang="en-CA"/>
          </a:p>
        </p:txBody>
      </p:sp>
      <p:sp>
        <p:nvSpPr>
          <p:cNvPr id="3" name="Content Placeholder 2"/>
          <p:cNvSpPr>
            <a:spLocks noGrp="1"/>
          </p:cNvSpPr>
          <p:nvPr>
            <p:ph sz="half" idx="1"/>
          </p:nvPr>
        </p:nvSpPr>
        <p:spPr>
          <a:xfrm>
            <a:off x="1006478" y="2190754"/>
            <a:ext cx="6232525" cy="5222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391402" y="2190754"/>
            <a:ext cx="6234113" cy="5222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1006476" y="7629525"/>
            <a:ext cx="3290888" cy="438150"/>
          </a:xfrm>
          <a:prstGeom prst="rect">
            <a:avLst/>
          </a:prstGeom>
        </p:spPr>
        <p:txBody>
          <a:bodyPr/>
          <a:lstStyle/>
          <a:p>
            <a:fld id="{4BED2724-D647-4193-B4E0-C42445A3C00A}" type="datetime1">
              <a:rPr lang="en-CA" smtClean="0"/>
              <a:t>5/14/18</a:t>
            </a:fld>
            <a:endParaRPr lang="en-CA" dirty="0"/>
          </a:p>
        </p:txBody>
      </p:sp>
      <p:sp>
        <p:nvSpPr>
          <p:cNvPr id="6" name="Footer Placeholder 5"/>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7" name="Slide Number Placeholder 6"/>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283796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8065" y="438154"/>
            <a:ext cx="12620625" cy="1590675"/>
          </a:xfrm>
          <a:prstGeom prst="rect">
            <a:avLst/>
          </a:prstGeom>
        </p:spPr>
        <p:txBody>
          <a:bodyPr/>
          <a:lstStyle/>
          <a:p>
            <a:r>
              <a:rPr lang="en-US"/>
              <a:t>Click to edit Master title style</a:t>
            </a:r>
            <a:endParaRPr lang="en-CA"/>
          </a:p>
        </p:txBody>
      </p:sp>
      <p:sp>
        <p:nvSpPr>
          <p:cNvPr id="3" name="Text Placeholder 2"/>
          <p:cNvSpPr>
            <a:spLocks noGrp="1"/>
          </p:cNvSpPr>
          <p:nvPr>
            <p:ph type="body" idx="1"/>
          </p:nvPr>
        </p:nvSpPr>
        <p:spPr>
          <a:xfrm>
            <a:off x="1008065" y="2017713"/>
            <a:ext cx="6189661" cy="98901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08065" y="3006729"/>
            <a:ext cx="6189661" cy="4422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7407275" y="2017713"/>
            <a:ext cx="6221414" cy="98901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407275" y="3006729"/>
            <a:ext cx="6221414" cy="44227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1006476" y="7629525"/>
            <a:ext cx="3290888" cy="438150"/>
          </a:xfrm>
          <a:prstGeom prst="rect">
            <a:avLst/>
          </a:prstGeom>
        </p:spPr>
        <p:txBody>
          <a:bodyPr/>
          <a:lstStyle/>
          <a:p>
            <a:fld id="{3C622A99-177E-4DF9-AAF6-618BBCCA69A8}" type="datetime1">
              <a:rPr lang="en-CA" smtClean="0"/>
              <a:t>5/14/18</a:t>
            </a:fld>
            <a:endParaRPr lang="en-CA" dirty="0"/>
          </a:p>
        </p:txBody>
      </p:sp>
      <p:sp>
        <p:nvSpPr>
          <p:cNvPr id="8" name="Footer Placeholder 7"/>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9" name="Slide Number Placeholder 8"/>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75148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6476" y="438154"/>
            <a:ext cx="12619038" cy="1590675"/>
          </a:xfrm>
          <a:prstGeom prst="rect">
            <a:avLst/>
          </a:prstGeom>
        </p:spPr>
        <p:txBody>
          <a:bodyPr/>
          <a:lstStyle/>
          <a:p>
            <a:r>
              <a:rPr lang="en-US"/>
              <a:t>Click to edit Master title style</a:t>
            </a:r>
            <a:endParaRPr lang="en-CA"/>
          </a:p>
        </p:txBody>
      </p:sp>
      <p:sp>
        <p:nvSpPr>
          <p:cNvPr id="3" name="Date Placeholder 2"/>
          <p:cNvSpPr>
            <a:spLocks noGrp="1"/>
          </p:cNvSpPr>
          <p:nvPr>
            <p:ph type="dt" sz="half" idx="10"/>
          </p:nvPr>
        </p:nvSpPr>
        <p:spPr>
          <a:xfrm>
            <a:off x="1006476" y="7629525"/>
            <a:ext cx="3290888" cy="438150"/>
          </a:xfrm>
          <a:prstGeom prst="rect">
            <a:avLst/>
          </a:prstGeom>
        </p:spPr>
        <p:txBody>
          <a:bodyPr/>
          <a:lstStyle/>
          <a:p>
            <a:fld id="{CD20FBC4-D53D-430F-A67C-E2CDBE24EEFA}" type="datetime1">
              <a:rPr lang="en-CA" smtClean="0"/>
              <a:t>5/14/18</a:t>
            </a:fld>
            <a:endParaRPr lang="en-CA" dirty="0"/>
          </a:p>
        </p:txBody>
      </p:sp>
      <p:sp>
        <p:nvSpPr>
          <p:cNvPr id="4" name="Footer Placeholder 3"/>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5" name="Slide Number Placeholder 4"/>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255756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06476" y="7629525"/>
            <a:ext cx="3290888" cy="438150"/>
          </a:xfrm>
          <a:prstGeom prst="rect">
            <a:avLst/>
          </a:prstGeom>
        </p:spPr>
        <p:txBody>
          <a:bodyPr/>
          <a:lstStyle/>
          <a:p>
            <a:fld id="{3784D3A6-74F7-4356-813A-3EDADDD03903}" type="datetime1">
              <a:rPr lang="en-CA" smtClean="0"/>
              <a:t>5/14/18</a:t>
            </a:fld>
            <a:endParaRPr lang="en-CA" dirty="0"/>
          </a:p>
        </p:txBody>
      </p:sp>
      <p:sp>
        <p:nvSpPr>
          <p:cNvPr id="3" name="Footer Placeholder 2"/>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4" name="Slide Number Placeholder 3"/>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249454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5" y="549279"/>
            <a:ext cx="4719637" cy="1920875"/>
          </a:xfrm>
          <a:prstGeom prst="rect">
            <a:avLst/>
          </a:prstGeo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6219825" y="1185863"/>
            <a:ext cx="7408863" cy="58483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008065" y="2470150"/>
            <a:ext cx="4719637" cy="4573588"/>
          </a:xfrm>
          <a:prstGeom prst="rect">
            <a:avLst/>
          </a:prstGeo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a:xfrm>
            <a:off x="1006476" y="7629525"/>
            <a:ext cx="3290888" cy="438150"/>
          </a:xfrm>
          <a:prstGeom prst="rect">
            <a:avLst/>
          </a:prstGeom>
        </p:spPr>
        <p:txBody>
          <a:bodyPr/>
          <a:lstStyle/>
          <a:p>
            <a:fld id="{A271D884-473C-4B97-825F-8FAC810FA92B}" type="datetime1">
              <a:rPr lang="en-CA" smtClean="0"/>
              <a:t>5/14/18</a:t>
            </a:fld>
            <a:endParaRPr lang="en-CA" dirty="0"/>
          </a:p>
        </p:txBody>
      </p:sp>
      <p:sp>
        <p:nvSpPr>
          <p:cNvPr id="6" name="Footer Placeholder 5"/>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7" name="Slide Number Placeholder 6"/>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97316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5" y="549279"/>
            <a:ext cx="4719637" cy="1920875"/>
          </a:xfrm>
          <a:prstGeom prst="rect">
            <a:avLst/>
          </a:prstGeo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6219825" y="1185863"/>
            <a:ext cx="7408863" cy="584835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CA" dirty="0"/>
          </a:p>
        </p:txBody>
      </p:sp>
      <p:sp>
        <p:nvSpPr>
          <p:cNvPr id="4" name="Text Placeholder 3"/>
          <p:cNvSpPr>
            <a:spLocks noGrp="1"/>
          </p:cNvSpPr>
          <p:nvPr>
            <p:ph type="body" sz="half" idx="2"/>
          </p:nvPr>
        </p:nvSpPr>
        <p:spPr>
          <a:xfrm>
            <a:off x="1008065" y="2470150"/>
            <a:ext cx="4719637" cy="4573588"/>
          </a:xfrm>
          <a:prstGeom prst="rect">
            <a:avLst/>
          </a:prstGeo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a:xfrm>
            <a:off x="1006476" y="7629525"/>
            <a:ext cx="3290888" cy="438150"/>
          </a:xfrm>
          <a:prstGeom prst="rect">
            <a:avLst/>
          </a:prstGeom>
        </p:spPr>
        <p:txBody>
          <a:bodyPr/>
          <a:lstStyle/>
          <a:p>
            <a:fld id="{40D1468F-5450-4B07-B126-E19A5BC94BB5}" type="datetime1">
              <a:rPr lang="en-CA" smtClean="0"/>
              <a:t>5/14/18</a:t>
            </a:fld>
            <a:endParaRPr lang="en-CA" dirty="0"/>
          </a:p>
        </p:txBody>
      </p:sp>
      <p:sp>
        <p:nvSpPr>
          <p:cNvPr id="6" name="Footer Placeholder 5"/>
          <p:cNvSpPr>
            <a:spLocks noGrp="1"/>
          </p:cNvSpPr>
          <p:nvPr>
            <p:ph type="ftr" sz="quarter" idx="11"/>
          </p:nvPr>
        </p:nvSpPr>
        <p:spPr>
          <a:xfrm>
            <a:off x="4846638" y="7629525"/>
            <a:ext cx="4938712" cy="438150"/>
          </a:xfrm>
          <a:prstGeom prst="rect">
            <a:avLst/>
          </a:prstGeom>
        </p:spPr>
        <p:txBody>
          <a:bodyPr/>
          <a:lstStyle/>
          <a:p>
            <a:endParaRPr lang="en-CA" dirty="0"/>
          </a:p>
        </p:txBody>
      </p:sp>
      <p:sp>
        <p:nvSpPr>
          <p:cNvPr id="7" name="Slide Number Placeholder 6"/>
          <p:cNvSpPr>
            <a:spLocks noGrp="1"/>
          </p:cNvSpPr>
          <p:nvPr>
            <p:ph type="sldNum" sz="quarter" idx="12"/>
          </p:nvPr>
        </p:nvSpPr>
        <p:spPr>
          <a:xfrm>
            <a:off x="10334625" y="7629525"/>
            <a:ext cx="3290888" cy="438150"/>
          </a:xfrm>
          <a:prstGeom prst="rect">
            <a:avLst/>
          </a:prstGeom>
        </p:spPr>
        <p:txBody>
          <a:bodyPr/>
          <a:lstStyle/>
          <a:p>
            <a:fld id="{2E6B69EC-43D5-48F2-88D4-7021E11A0FC2}" type="slidenum">
              <a:rPr lang="en-CA" smtClean="0"/>
              <a:t>‹#›</a:t>
            </a:fld>
            <a:endParaRPr lang="en-CA" dirty="0"/>
          </a:p>
        </p:txBody>
      </p:sp>
    </p:spTree>
    <p:extLst>
      <p:ext uri="{BB962C8B-B14F-4D97-AF65-F5344CB8AC3E}">
        <p14:creationId xmlns:p14="http://schemas.microsoft.com/office/powerpoint/2010/main" val="30267141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6" Type="http://schemas.openxmlformats.org/officeDocument/2006/relationships/image" Target="../media/image3.png"/><Relationship Id="rId17" Type="http://schemas.openxmlformats.org/officeDocument/2006/relationships/image" Target="../media/image4.png"/><Relationship Id="rId18"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t="9000" b="-8000"/>
          </a:stretch>
        </a:blipFill>
        <a:effectLst/>
      </p:bgPr>
    </p:bg>
    <p:spTree>
      <p:nvGrpSpPr>
        <p:cNvPr id="1" name=""/>
        <p:cNvGrpSpPr/>
        <p:nvPr/>
      </p:nvGrpSpPr>
      <p:grpSpPr>
        <a:xfrm>
          <a:off x="0" y="0"/>
          <a:ext cx="0" cy="0"/>
          <a:chOff x="0" y="0"/>
          <a:chExt cx="0" cy="0"/>
        </a:xfrm>
      </p:grpSpPr>
      <p:sp>
        <p:nvSpPr>
          <p:cNvPr id="45" name="Title Placeholder 1"/>
          <p:cNvSpPr>
            <a:spLocks noGrp="1"/>
          </p:cNvSpPr>
          <p:nvPr>
            <p:ph type="title"/>
          </p:nvPr>
        </p:nvSpPr>
        <p:spPr>
          <a:xfrm>
            <a:off x="599254" y="418119"/>
            <a:ext cx="10765467" cy="15906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46" name="Text Placeholder 2"/>
          <p:cNvSpPr>
            <a:spLocks noGrp="1"/>
          </p:cNvSpPr>
          <p:nvPr>
            <p:ph type="body" idx="1"/>
          </p:nvPr>
        </p:nvSpPr>
        <p:spPr>
          <a:xfrm>
            <a:off x="599256" y="2170719"/>
            <a:ext cx="13341804" cy="52228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7" name="Date Placeholder 3"/>
          <p:cNvSpPr>
            <a:spLocks noGrp="1"/>
          </p:cNvSpPr>
          <p:nvPr>
            <p:ph type="dt" sz="half" idx="2"/>
          </p:nvPr>
        </p:nvSpPr>
        <p:spPr>
          <a:xfrm>
            <a:off x="1022242" y="7609490"/>
            <a:ext cx="3290888"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5579F3CB-3E48-4709-8FA3-4C1DC926765B}" type="datetime1">
              <a:rPr lang="en-CA" smtClean="0"/>
              <a:t>5/14/18</a:t>
            </a:fld>
            <a:endParaRPr lang="en-CA" dirty="0"/>
          </a:p>
        </p:txBody>
      </p:sp>
      <p:sp>
        <p:nvSpPr>
          <p:cNvPr id="48" name="Footer Placeholder 4"/>
          <p:cNvSpPr>
            <a:spLocks noGrp="1"/>
          </p:cNvSpPr>
          <p:nvPr>
            <p:ph type="ftr" sz="quarter" idx="3"/>
          </p:nvPr>
        </p:nvSpPr>
        <p:spPr>
          <a:xfrm>
            <a:off x="4862404" y="7609490"/>
            <a:ext cx="4938712"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49" name="Slide Number Placeholder 5"/>
          <p:cNvSpPr>
            <a:spLocks noGrp="1"/>
          </p:cNvSpPr>
          <p:nvPr>
            <p:ph type="sldNum" sz="quarter" idx="4"/>
          </p:nvPr>
        </p:nvSpPr>
        <p:spPr>
          <a:xfrm>
            <a:off x="10350391" y="7609490"/>
            <a:ext cx="3290888"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EC321DC4-FF94-4A71-AC88-AED2837A05D2}" type="slidenum">
              <a:rPr lang="en-CA" smtClean="0"/>
              <a:t>‹#›</a:t>
            </a:fld>
            <a:endParaRPr lang="en-CA" dirty="0"/>
          </a:p>
        </p:txBody>
      </p:sp>
      <p:sp>
        <p:nvSpPr>
          <p:cNvPr id="50" name="Rectangle 49"/>
          <p:cNvSpPr/>
          <p:nvPr userDrawn="1"/>
        </p:nvSpPr>
        <p:spPr>
          <a:xfrm>
            <a:off x="-4790" y="274333"/>
            <a:ext cx="14634000" cy="76200"/>
          </a:xfrm>
          <a:prstGeom prst="rect">
            <a:avLst/>
          </a:prstGeom>
          <a:solidFill>
            <a:srgbClr val="C2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00" dirty="0"/>
          </a:p>
        </p:txBody>
      </p:sp>
      <p:sp>
        <p:nvSpPr>
          <p:cNvPr id="51" name="Rectangle 50"/>
          <p:cNvSpPr/>
          <p:nvPr userDrawn="1"/>
        </p:nvSpPr>
        <p:spPr>
          <a:xfrm>
            <a:off x="-4790" y="-3376"/>
            <a:ext cx="14634000" cy="288000"/>
          </a:xfrm>
          <a:prstGeom prst="rect">
            <a:avLst/>
          </a:prstGeom>
          <a:solidFill>
            <a:srgbClr val="2F1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00" dirty="0">
              <a:solidFill>
                <a:srgbClr val="2F1E0C"/>
              </a:solidFill>
            </a:endParaRPr>
          </a:p>
        </p:txBody>
      </p:sp>
      <p:sp>
        <p:nvSpPr>
          <p:cNvPr id="52" name="Rectangle 51"/>
          <p:cNvSpPr/>
          <p:nvPr userDrawn="1"/>
        </p:nvSpPr>
        <p:spPr>
          <a:xfrm>
            <a:off x="-4791" y="7525911"/>
            <a:ext cx="9684000" cy="152400"/>
          </a:xfrm>
          <a:prstGeom prst="rect">
            <a:avLst/>
          </a:prstGeom>
          <a:solidFill>
            <a:srgbClr val="C2B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00" dirty="0">
              <a:solidFill>
                <a:srgbClr val="2F1E0C"/>
              </a:solidFill>
            </a:endParaRPr>
          </a:p>
        </p:txBody>
      </p:sp>
      <p:sp>
        <p:nvSpPr>
          <p:cNvPr id="53" name="Rectangle 52"/>
          <p:cNvSpPr/>
          <p:nvPr userDrawn="1"/>
        </p:nvSpPr>
        <p:spPr>
          <a:xfrm>
            <a:off x="-4790" y="7629005"/>
            <a:ext cx="14634000" cy="612000"/>
          </a:xfrm>
          <a:prstGeom prst="rect">
            <a:avLst/>
          </a:prstGeom>
          <a:solidFill>
            <a:srgbClr val="2F1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00" dirty="0">
              <a:solidFill>
                <a:srgbClr val="2F1E0C"/>
              </a:solidFill>
            </a:endParaRPr>
          </a:p>
        </p:txBody>
      </p:sp>
      <p:pic>
        <p:nvPicPr>
          <p:cNvPr id="54" name="Picture 53" descr="ACT Line White.png"/>
          <p:cNvPicPr>
            <a:picLocks noChangeAspect="1"/>
          </p:cNvPicPr>
          <p:nvPr userDrawn="1"/>
        </p:nvPicPr>
        <p:blipFill>
          <a:blip r:embed="rId15" cstate="print"/>
          <a:stretch>
            <a:fillRect/>
          </a:stretch>
        </p:blipFill>
        <p:spPr>
          <a:xfrm>
            <a:off x="599254" y="7858978"/>
            <a:ext cx="3688995" cy="157508"/>
          </a:xfrm>
          <a:prstGeom prst="rect">
            <a:avLst/>
          </a:prstGeom>
        </p:spPr>
      </p:pic>
      <p:pic>
        <p:nvPicPr>
          <p:cNvPr id="55" name="Picture 54" descr="MNP ca.png"/>
          <p:cNvPicPr>
            <a:picLocks noChangeAspect="1"/>
          </p:cNvPicPr>
          <p:nvPr userDrawn="1"/>
        </p:nvPicPr>
        <p:blipFill>
          <a:blip r:embed="rId16" cstate="print"/>
          <a:stretch>
            <a:fillRect/>
          </a:stretch>
        </p:blipFill>
        <p:spPr>
          <a:xfrm>
            <a:off x="13234895" y="7857304"/>
            <a:ext cx="708784" cy="153362"/>
          </a:xfrm>
          <a:prstGeom prst="rect">
            <a:avLst/>
          </a:prstGeom>
        </p:spPr>
      </p:pic>
      <p:sp>
        <p:nvSpPr>
          <p:cNvPr id="56" name="Round Same Side Corner Rectangle 55"/>
          <p:cNvSpPr/>
          <p:nvPr userDrawn="1"/>
        </p:nvSpPr>
        <p:spPr>
          <a:xfrm rot="10800000">
            <a:off x="12050250" y="-4627"/>
            <a:ext cx="1893428" cy="1172121"/>
          </a:xfrm>
          <a:prstGeom prst="round2Same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600" dirty="0"/>
          </a:p>
        </p:txBody>
      </p:sp>
      <p:pic>
        <p:nvPicPr>
          <p:cNvPr id="57" name="Picture 2"/>
          <p:cNvPicPr>
            <a:picLocks noChangeAspect="1" noChangeArrowheads="1"/>
          </p:cNvPicPr>
          <p:nvPr userDrawn="1"/>
        </p:nvPicPr>
        <p:blipFill>
          <a:blip r:embed="rId17" cstate="print"/>
          <a:srcRect/>
          <a:stretch>
            <a:fillRect/>
          </a:stretch>
        </p:blipFill>
        <p:spPr bwMode="auto">
          <a:xfrm>
            <a:off x="12233613" y="426695"/>
            <a:ext cx="1526711" cy="499480"/>
          </a:xfrm>
          <a:prstGeom prst="rect">
            <a:avLst/>
          </a:prstGeom>
          <a:noFill/>
          <a:ln w="9525">
            <a:noFill/>
            <a:miter lim="800000"/>
            <a:headEnd/>
            <a:tailEnd/>
          </a:ln>
        </p:spPr>
      </p:pic>
      <p:pic>
        <p:nvPicPr>
          <p:cNvPr id="58" name="Picture 5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767590" y="6432240"/>
            <a:ext cx="3173471" cy="878808"/>
          </a:xfrm>
          <a:prstGeom prst="rect">
            <a:avLst/>
          </a:prstGeom>
        </p:spPr>
      </p:pic>
    </p:spTree>
    <p:extLst>
      <p:ext uri="{BB962C8B-B14F-4D97-AF65-F5344CB8AC3E}">
        <p14:creationId xmlns:p14="http://schemas.microsoft.com/office/powerpoint/2010/main" val="389362940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Lst>
  <p:hf sldNum="0" hdr="0" ftr="0" dt="0"/>
  <p:txStyles>
    <p:titleStyle>
      <a:lvl1pPr algn="l" defTabSz="914377"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g"/><Relationship Id="rId5" Type="http://schemas.openxmlformats.org/officeDocument/2006/relationships/image" Target="../media/image9.png"/><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04975C1-A2C1-4087-9B81-526BABD806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 y="794"/>
            <a:ext cx="14630400" cy="8229600"/>
          </a:xfrm>
          <a:prstGeom prst="rect">
            <a:avLst/>
          </a:prstGeom>
        </p:spPr>
      </p:pic>
      <p:sp>
        <p:nvSpPr>
          <p:cNvPr id="11" name="Title 5">
            <a:extLst>
              <a:ext uri="{FF2B5EF4-FFF2-40B4-BE49-F238E27FC236}">
                <a16:creationId xmlns:a16="http://schemas.microsoft.com/office/drawing/2014/main" xmlns="" id="{92FC68F1-F316-468E-90D0-605B5AE37DBD}"/>
              </a:ext>
            </a:extLst>
          </p:cNvPr>
          <p:cNvSpPr>
            <a:spLocks noGrp="1"/>
          </p:cNvSpPr>
          <p:nvPr>
            <p:ph type="title"/>
          </p:nvPr>
        </p:nvSpPr>
        <p:spPr>
          <a:xfrm>
            <a:off x="6637542" y="2603428"/>
            <a:ext cx="7992888" cy="1658297"/>
          </a:xfrm>
        </p:spPr>
        <p:txBody>
          <a:bodyPr>
            <a:normAutofit/>
          </a:bodyPr>
          <a:lstStyle/>
          <a:p>
            <a:pPr algn="r"/>
            <a:r>
              <a:rPr lang="en-CA" dirty="0"/>
              <a:t>Current status of private company tax changes</a:t>
            </a:r>
          </a:p>
        </p:txBody>
      </p:sp>
      <p:sp>
        <p:nvSpPr>
          <p:cNvPr id="13" name="Text Placeholder 6">
            <a:extLst>
              <a:ext uri="{FF2B5EF4-FFF2-40B4-BE49-F238E27FC236}">
                <a16:creationId xmlns:a16="http://schemas.microsoft.com/office/drawing/2014/main" xmlns="" id="{7624F063-E884-41B0-80FA-B10CD05CD895}"/>
              </a:ext>
            </a:extLst>
          </p:cNvPr>
          <p:cNvSpPr txBox="1">
            <a:spLocks/>
          </p:cNvSpPr>
          <p:nvPr/>
        </p:nvSpPr>
        <p:spPr>
          <a:xfrm>
            <a:off x="8612138" y="5843786"/>
            <a:ext cx="5904656" cy="1728192"/>
          </a:xfrm>
          <a:prstGeom prst="rect">
            <a:avLst/>
          </a:prstGeom>
        </p:spPr>
        <p:txBody>
          <a:bodyPr vert="horz" lIns="91440" tIns="45720" rIns="91440" bIns="45720" rtlCol="0" anchor="ctr"/>
          <a:lstStyle>
            <a:defPPr>
              <a:defRPr lang="en-US"/>
            </a:defPPr>
            <a:lvl1pPr marL="0" algn="l" defTabSz="1306403" rtl="0" eaLnBrk="1" latinLnBrk="0" hangingPunct="1">
              <a:defRPr sz="1200" kern="1200">
                <a:solidFill>
                  <a:schemeClr val="tx1">
                    <a:tint val="75000"/>
                  </a:schemeClr>
                </a:solidFill>
                <a:latin typeface="+mn-lt"/>
                <a:ea typeface="+mn-ea"/>
                <a:cs typeface="+mn-cs"/>
              </a:defRPr>
            </a:lvl1pPr>
            <a:lvl2pPr marL="653202" algn="l" defTabSz="1306403" rtl="0" eaLnBrk="1" latinLnBrk="0" hangingPunct="1">
              <a:defRPr sz="2600" kern="1200">
                <a:solidFill>
                  <a:schemeClr val="tx1"/>
                </a:solidFill>
                <a:latin typeface="+mn-lt"/>
                <a:ea typeface="+mn-ea"/>
                <a:cs typeface="+mn-cs"/>
              </a:defRPr>
            </a:lvl2pPr>
            <a:lvl3pPr marL="1306403" algn="l" defTabSz="1306403" rtl="0" eaLnBrk="1" latinLnBrk="0" hangingPunct="1">
              <a:defRPr sz="2600" kern="1200">
                <a:solidFill>
                  <a:schemeClr val="tx1"/>
                </a:solidFill>
                <a:latin typeface="+mn-lt"/>
                <a:ea typeface="+mn-ea"/>
                <a:cs typeface="+mn-cs"/>
              </a:defRPr>
            </a:lvl3pPr>
            <a:lvl4pPr marL="1959605" algn="l" defTabSz="1306403" rtl="0" eaLnBrk="1" latinLnBrk="0" hangingPunct="1">
              <a:defRPr sz="2600" kern="1200">
                <a:solidFill>
                  <a:schemeClr val="tx1"/>
                </a:solidFill>
                <a:latin typeface="+mn-lt"/>
                <a:ea typeface="+mn-ea"/>
                <a:cs typeface="+mn-cs"/>
              </a:defRPr>
            </a:lvl4pPr>
            <a:lvl5pPr marL="2612807" algn="l" defTabSz="1306403" rtl="0" eaLnBrk="1" latinLnBrk="0" hangingPunct="1">
              <a:defRPr sz="2600" kern="1200">
                <a:solidFill>
                  <a:schemeClr val="tx1"/>
                </a:solidFill>
                <a:latin typeface="+mn-lt"/>
                <a:ea typeface="+mn-ea"/>
                <a:cs typeface="+mn-cs"/>
              </a:defRPr>
            </a:lvl5pPr>
            <a:lvl6pPr marL="3266008" algn="l" defTabSz="1306403" rtl="0" eaLnBrk="1" latinLnBrk="0" hangingPunct="1">
              <a:defRPr sz="2600" kern="1200">
                <a:solidFill>
                  <a:schemeClr val="tx1"/>
                </a:solidFill>
                <a:latin typeface="+mn-lt"/>
                <a:ea typeface="+mn-ea"/>
                <a:cs typeface="+mn-cs"/>
              </a:defRPr>
            </a:lvl6pPr>
            <a:lvl7pPr marL="3919210" algn="l" defTabSz="1306403" rtl="0" eaLnBrk="1" latinLnBrk="0" hangingPunct="1">
              <a:defRPr sz="2600" kern="1200">
                <a:solidFill>
                  <a:schemeClr val="tx1"/>
                </a:solidFill>
                <a:latin typeface="+mn-lt"/>
                <a:ea typeface="+mn-ea"/>
                <a:cs typeface="+mn-cs"/>
              </a:defRPr>
            </a:lvl7pPr>
            <a:lvl8pPr marL="4572411" algn="l" defTabSz="1306403" rtl="0" eaLnBrk="1" latinLnBrk="0" hangingPunct="1">
              <a:defRPr sz="2600" kern="1200">
                <a:solidFill>
                  <a:schemeClr val="tx1"/>
                </a:solidFill>
                <a:latin typeface="+mn-lt"/>
                <a:ea typeface="+mn-ea"/>
                <a:cs typeface="+mn-cs"/>
              </a:defRPr>
            </a:lvl8pPr>
            <a:lvl9pPr marL="5225613" algn="l" defTabSz="1306403" rtl="0" eaLnBrk="1" latinLnBrk="0" hangingPunct="1">
              <a:defRPr sz="2600" kern="1200">
                <a:solidFill>
                  <a:schemeClr val="tx1"/>
                </a:solidFill>
                <a:latin typeface="+mn-lt"/>
                <a:ea typeface="+mn-ea"/>
                <a:cs typeface="+mn-cs"/>
              </a:defRPr>
            </a:lvl9pPr>
          </a:lstStyle>
          <a:p>
            <a:r>
              <a:rPr lang="en-CA" sz="2400" b="1" dirty="0">
                <a:solidFill>
                  <a:schemeClr val="tx1"/>
                </a:solidFill>
              </a:rPr>
              <a:t>April 14, 2018</a:t>
            </a:r>
          </a:p>
          <a:p>
            <a:r>
              <a:rPr lang="en-CA" sz="2400" b="1" dirty="0">
                <a:solidFill>
                  <a:schemeClr val="tx1"/>
                </a:solidFill>
              </a:rPr>
              <a:t>Presented by: Mike Veldhuizen, CPA, CA</a:t>
            </a:r>
          </a:p>
          <a:p>
            <a:r>
              <a:rPr lang="en-CA" sz="2400" b="1" dirty="0">
                <a:solidFill>
                  <a:schemeClr val="tx1"/>
                </a:solidFill>
              </a:rPr>
              <a:t>	       Jim Chagnon, CPA, CA, TEP </a:t>
            </a:r>
          </a:p>
          <a:p>
            <a:r>
              <a:rPr lang="en-CA" sz="2400" b="1" dirty="0">
                <a:solidFill>
                  <a:schemeClr val="tx1"/>
                </a:solidFill>
              </a:rPr>
              <a:t>	       Travis Dolinski, CPA, CA</a:t>
            </a:r>
          </a:p>
          <a:p>
            <a:r>
              <a:rPr lang="en-CA" sz="2400" b="1" dirty="0">
                <a:solidFill>
                  <a:schemeClr val="tx1"/>
                </a:solidFill>
              </a:rPr>
              <a:t>	</a:t>
            </a:r>
          </a:p>
          <a:p>
            <a:r>
              <a:rPr lang="en-CA" sz="2400" b="1" dirty="0">
                <a:solidFill>
                  <a:schemeClr val="tx1"/>
                </a:solidFill>
              </a:rPr>
              <a:t>	       </a:t>
            </a:r>
            <a:endParaRPr lang="en-CA" dirty="0"/>
          </a:p>
        </p:txBody>
      </p:sp>
    </p:spTree>
    <p:extLst>
      <p:ext uri="{BB962C8B-B14F-4D97-AF65-F5344CB8AC3E}">
        <p14:creationId xmlns:p14="http://schemas.microsoft.com/office/powerpoint/2010/main" val="3692909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0" y="616420"/>
            <a:ext cx="11494095" cy="1097492"/>
          </a:xfrm>
        </p:spPr>
        <p:txBody>
          <a:bodyPr>
            <a:normAutofit fontScale="90000"/>
          </a:bodyPr>
          <a:lstStyle/>
          <a:p>
            <a:r>
              <a:rPr lang="en-US" dirty="0"/>
              <a:t>Income Sprinkling</a:t>
            </a:r>
            <a:br>
              <a:rPr lang="en-US" dirty="0"/>
            </a:br>
            <a:r>
              <a:rPr lang="en-US" dirty="0"/>
              <a:t>“Side Car” company issues</a:t>
            </a:r>
          </a:p>
        </p:txBody>
      </p:sp>
      <p:sp>
        <p:nvSpPr>
          <p:cNvPr id="3" name="Content Placeholder 2"/>
          <p:cNvSpPr>
            <a:spLocks noGrp="1"/>
          </p:cNvSpPr>
          <p:nvPr>
            <p:ph idx="1"/>
          </p:nvPr>
        </p:nvSpPr>
        <p:spPr>
          <a:xfrm>
            <a:off x="997250" y="4619650"/>
            <a:ext cx="12943480" cy="2246083"/>
          </a:xfrm>
        </p:spPr>
        <p:txBody>
          <a:bodyPr>
            <a:normAutofit/>
          </a:bodyPr>
          <a:lstStyle/>
          <a:p>
            <a:endParaRPr lang="en-US" sz="2400" dirty="0"/>
          </a:p>
          <a:p>
            <a:r>
              <a:rPr lang="en-US" sz="1800" dirty="0"/>
              <a:t>Assume all of Service Corporation’s income comes from Medicine Professional Corporation</a:t>
            </a:r>
          </a:p>
          <a:p>
            <a:r>
              <a:rPr lang="en-US" sz="1800" dirty="0"/>
              <a:t>Two issues</a:t>
            </a:r>
          </a:p>
          <a:p>
            <a:pPr lvl="1"/>
            <a:r>
              <a:rPr lang="en-US" sz="1800" dirty="0"/>
              <a:t>2016 rule changes – Services Corporation and Medicine Professional Corporation can only claim 15% rate of tax on up to $500,000 combined; and</a:t>
            </a:r>
          </a:p>
          <a:p>
            <a:pPr lvl="1"/>
            <a:r>
              <a:rPr lang="en-US" sz="1800" dirty="0"/>
              <a:t>Dividends to spouse from Service Corporation may be subject to the highest rate of tax</a:t>
            </a:r>
          </a:p>
          <a:p>
            <a:endParaRPr lang="en-US" sz="2400" dirty="0"/>
          </a:p>
        </p:txBody>
      </p:sp>
      <p:sp>
        <p:nvSpPr>
          <p:cNvPr id="6" name="Rectangle 5">
            <a:extLst>
              <a:ext uri="{FF2B5EF4-FFF2-40B4-BE49-F238E27FC236}">
                <a16:creationId xmlns:a16="http://schemas.microsoft.com/office/drawing/2014/main" xmlns="" id="{BFBC84ED-9DB3-4F21-9D24-92E88DAD5AB2}"/>
              </a:ext>
            </a:extLst>
          </p:cNvPr>
          <p:cNvSpPr/>
          <p:nvPr/>
        </p:nvSpPr>
        <p:spPr>
          <a:xfrm>
            <a:off x="3571582" y="1965300"/>
            <a:ext cx="1944208" cy="414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200" dirty="0">
                <a:solidFill>
                  <a:schemeClr val="tx1"/>
                </a:solidFill>
              </a:rPr>
              <a:t>Physician</a:t>
            </a:r>
            <a:endParaRPr lang="en-CA" sz="2400" dirty="0">
              <a:solidFill>
                <a:schemeClr val="tx1"/>
              </a:solidFill>
            </a:endParaRPr>
          </a:p>
        </p:txBody>
      </p:sp>
      <p:sp>
        <p:nvSpPr>
          <p:cNvPr id="7" name="Rectangle 6">
            <a:extLst>
              <a:ext uri="{FF2B5EF4-FFF2-40B4-BE49-F238E27FC236}">
                <a16:creationId xmlns:a16="http://schemas.microsoft.com/office/drawing/2014/main" xmlns="" id="{724770BE-D30F-40B7-9D9C-295B27CE3B38}"/>
              </a:ext>
            </a:extLst>
          </p:cNvPr>
          <p:cNvSpPr/>
          <p:nvPr/>
        </p:nvSpPr>
        <p:spPr>
          <a:xfrm>
            <a:off x="8828162" y="2016428"/>
            <a:ext cx="1512168" cy="312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200" dirty="0">
                <a:solidFill>
                  <a:schemeClr val="tx1"/>
                </a:solidFill>
              </a:rPr>
              <a:t>Spouse</a:t>
            </a:r>
            <a:endParaRPr lang="en-CA" sz="2400" dirty="0">
              <a:solidFill>
                <a:schemeClr val="tx1"/>
              </a:solidFill>
            </a:endParaRPr>
          </a:p>
        </p:txBody>
      </p:sp>
      <p:sp>
        <p:nvSpPr>
          <p:cNvPr id="8" name="Rectangle 7">
            <a:extLst>
              <a:ext uri="{FF2B5EF4-FFF2-40B4-BE49-F238E27FC236}">
                <a16:creationId xmlns:a16="http://schemas.microsoft.com/office/drawing/2014/main" xmlns="" id="{E4E4E681-011E-4000-B0FA-C478C2F81B55}"/>
              </a:ext>
            </a:extLst>
          </p:cNvPr>
          <p:cNvSpPr/>
          <p:nvPr/>
        </p:nvSpPr>
        <p:spPr>
          <a:xfrm>
            <a:off x="4543686" y="2736329"/>
            <a:ext cx="1944208" cy="312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tx1"/>
                </a:solidFill>
              </a:rPr>
              <a:t>100 % Common</a:t>
            </a:r>
          </a:p>
        </p:txBody>
      </p:sp>
      <p:sp>
        <p:nvSpPr>
          <p:cNvPr id="9" name="Rectangle 8">
            <a:extLst>
              <a:ext uri="{FF2B5EF4-FFF2-40B4-BE49-F238E27FC236}">
                <a16:creationId xmlns:a16="http://schemas.microsoft.com/office/drawing/2014/main" xmlns="" id="{9A808D56-37B1-4961-B450-81A6486746B2}"/>
              </a:ext>
            </a:extLst>
          </p:cNvPr>
          <p:cNvSpPr/>
          <p:nvPr/>
        </p:nvSpPr>
        <p:spPr>
          <a:xfrm>
            <a:off x="9500103" y="2702758"/>
            <a:ext cx="2136361" cy="5549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tx1"/>
                </a:solidFill>
              </a:rPr>
              <a:t>100 % Common</a:t>
            </a:r>
          </a:p>
        </p:txBody>
      </p:sp>
      <p:cxnSp>
        <p:nvCxnSpPr>
          <p:cNvPr id="13" name="Straight Arrow Connector 12">
            <a:extLst>
              <a:ext uri="{FF2B5EF4-FFF2-40B4-BE49-F238E27FC236}">
                <a16:creationId xmlns:a16="http://schemas.microsoft.com/office/drawing/2014/main" xmlns="" id="{9ECC863D-4FC9-4537-BF70-5B9C9071ED74}"/>
              </a:ext>
            </a:extLst>
          </p:cNvPr>
          <p:cNvCxnSpPr>
            <a:cxnSpLocks/>
          </p:cNvCxnSpPr>
          <p:nvPr/>
        </p:nvCxnSpPr>
        <p:spPr>
          <a:xfrm>
            <a:off x="5947842" y="3953576"/>
            <a:ext cx="223224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xmlns="" id="{FE0D71B7-ABDA-40F5-AB9F-C39D5EE93927}"/>
              </a:ext>
            </a:extLst>
          </p:cNvPr>
          <p:cNvSpPr/>
          <p:nvPr/>
        </p:nvSpPr>
        <p:spPr>
          <a:xfrm>
            <a:off x="6265813" y="3703360"/>
            <a:ext cx="1512168" cy="312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rPr>
              <a:t>Service fees</a:t>
            </a:r>
          </a:p>
        </p:txBody>
      </p:sp>
      <p:cxnSp>
        <p:nvCxnSpPr>
          <p:cNvPr id="16" name="Straight Arrow Connector 15">
            <a:extLst>
              <a:ext uri="{FF2B5EF4-FFF2-40B4-BE49-F238E27FC236}">
                <a16:creationId xmlns:a16="http://schemas.microsoft.com/office/drawing/2014/main" xmlns="" id="{158CEDEA-478E-4504-8474-75CCE9BCFA52}"/>
              </a:ext>
            </a:extLst>
          </p:cNvPr>
          <p:cNvCxnSpPr>
            <a:cxnSpLocks/>
          </p:cNvCxnSpPr>
          <p:nvPr/>
        </p:nvCxnSpPr>
        <p:spPr>
          <a:xfrm>
            <a:off x="4639457" y="2250490"/>
            <a:ext cx="0" cy="1217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5BAF35A5-2396-4FDD-B25B-2100DD52E6F4}"/>
              </a:ext>
            </a:extLst>
          </p:cNvPr>
          <p:cNvCxnSpPr>
            <a:cxnSpLocks/>
          </p:cNvCxnSpPr>
          <p:nvPr/>
        </p:nvCxnSpPr>
        <p:spPr>
          <a:xfrm>
            <a:off x="9500103" y="2328924"/>
            <a:ext cx="0" cy="1138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6A37ACBC-6DA0-4DAA-80D4-752A805BF47A}"/>
              </a:ext>
            </a:extLst>
          </p:cNvPr>
          <p:cNvSpPr/>
          <p:nvPr/>
        </p:nvSpPr>
        <p:spPr>
          <a:xfrm>
            <a:off x="3313594" y="3467522"/>
            <a:ext cx="2628290" cy="1470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Medicine Professional Corporation </a:t>
            </a:r>
          </a:p>
          <a:p>
            <a:pPr algn="ctr"/>
            <a:r>
              <a:rPr lang="en-US" sz="2000" b="1" dirty="0">
                <a:solidFill>
                  <a:schemeClr val="tx1"/>
                </a:solidFill>
              </a:rPr>
              <a:t>$500,000 income</a:t>
            </a:r>
            <a:endParaRPr lang="en-CA" sz="2000" b="1" dirty="0">
              <a:solidFill>
                <a:schemeClr val="tx1"/>
              </a:solidFill>
            </a:endParaRPr>
          </a:p>
        </p:txBody>
      </p:sp>
      <p:sp>
        <p:nvSpPr>
          <p:cNvPr id="19" name="Rectangle 18">
            <a:extLst>
              <a:ext uri="{FF2B5EF4-FFF2-40B4-BE49-F238E27FC236}">
                <a16:creationId xmlns:a16="http://schemas.microsoft.com/office/drawing/2014/main" xmlns="" id="{6A37ACBC-6DA0-4DAA-80D4-752A805BF47A}"/>
              </a:ext>
            </a:extLst>
          </p:cNvPr>
          <p:cNvSpPr/>
          <p:nvPr/>
        </p:nvSpPr>
        <p:spPr>
          <a:xfrm>
            <a:off x="8185958" y="3484435"/>
            <a:ext cx="2628290" cy="1470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Service Corporation </a:t>
            </a:r>
          </a:p>
          <a:p>
            <a:pPr algn="ctr"/>
            <a:r>
              <a:rPr lang="en-US" sz="2000" b="1" dirty="0">
                <a:solidFill>
                  <a:schemeClr val="tx1"/>
                </a:solidFill>
              </a:rPr>
              <a:t>$500,000 income</a:t>
            </a:r>
            <a:endParaRPr lang="en-CA" sz="2000" b="1" dirty="0">
              <a:solidFill>
                <a:schemeClr val="tx1"/>
              </a:solidFill>
            </a:endParaRPr>
          </a:p>
        </p:txBody>
      </p:sp>
    </p:spTree>
    <p:extLst>
      <p:ext uri="{BB962C8B-B14F-4D97-AF65-F5344CB8AC3E}">
        <p14:creationId xmlns:p14="http://schemas.microsoft.com/office/powerpoint/2010/main" val="284957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1376F-D03C-4CD7-8AC4-4B16FA1FA5B6}"/>
              </a:ext>
            </a:extLst>
          </p:cNvPr>
          <p:cNvSpPr>
            <a:spLocks noGrp="1"/>
          </p:cNvSpPr>
          <p:nvPr>
            <p:ph type="title"/>
          </p:nvPr>
        </p:nvSpPr>
        <p:spPr>
          <a:xfrm>
            <a:off x="1051298" y="155154"/>
            <a:ext cx="11782128" cy="1590675"/>
          </a:xfrm>
        </p:spPr>
        <p:txBody>
          <a:bodyPr>
            <a:normAutofit/>
          </a:bodyPr>
          <a:lstStyle/>
          <a:p>
            <a:r>
              <a:rPr lang="en-US" sz="4000" dirty="0"/>
              <a:t>Income Sprinkling</a:t>
            </a:r>
            <a:br>
              <a:rPr lang="en-US" sz="4000" dirty="0"/>
            </a:br>
            <a:endParaRPr lang="en-CA" sz="4000" dirty="0"/>
          </a:p>
        </p:txBody>
      </p:sp>
      <p:sp>
        <p:nvSpPr>
          <p:cNvPr id="3" name="Content Placeholder 2">
            <a:extLst>
              <a:ext uri="{FF2B5EF4-FFF2-40B4-BE49-F238E27FC236}">
                <a16:creationId xmlns:a16="http://schemas.microsoft.com/office/drawing/2014/main" xmlns="" id="{272556D1-7EBF-4F3F-8E35-6E4A18176470}"/>
              </a:ext>
            </a:extLst>
          </p:cNvPr>
          <p:cNvSpPr>
            <a:spLocks noGrp="1"/>
          </p:cNvSpPr>
          <p:nvPr>
            <p:ph idx="1"/>
          </p:nvPr>
        </p:nvSpPr>
        <p:spPr>
          <a:xfrm>
            <a:off x="1006474" y="947242"/>
            <a:ext cx="11926142" cy="6469107"/>
          </a:xfrm>
        </p:spPr>
        <p:txBody>
          <a:bodyPr>
            <a:normAutofit/>
          </a:bodyPr>
          <a:lstStyle/>
          <a:p>
            <a:pPr marL="0" indent="0">
              <a:buNone/>
            </a:pPr>
            <a:endParaRPr lang="en-US" sz="300" dirty="0"/>
          </a:p>
          <a:p>
            <a:endParaRPr lang="en-US" sz="2800" dirty="0"/>
          </a:p>
          <a:p>
            <a:endParaRPr lang="en-US" dirty="0"/>
          </a:p>
          <a:p>
            <a:endParaRPr lang="en-US" sz="2800" dirty="0"/>
          </a:p>
          <a:p>
            <a:endParaRPr lang="en-US" dirty="0"/>
          </a:p>
          <a:p>
            <a:endParaRPr lang="en-US" sz="2800" dirty="0"/>
          </a:p>
          <a:p>
            <a:endParaRPr lang="en-US" dirty="0"/>
          </a:p>
          <a:p>
            <a:endParaRPr lang="en-US" sz="2800" dirty="0"/>
          </a:p>
          <a:p>
            <a:endParaRPr lang="en-US" dirty="0"/>
          </a:p>
          <a:p>
            <a:pPr marL="0" indent="0">
              <a:buNone/>
            </a:pPr>
            <a:endParaRPr lang="en-US" sz="1800" dirty="0"/>
          </a:p>
          <a:p>
            <a:r>
              <a:rPr lang="en-US" sz="1800" dirty="0"/>
              <a:t>P</a:t>
            </a:r>
            <a:r>
              <a:rPr lang="en-CA" sz="1800" dirty="0"/>
              <a:t>rior to 2016 Medicine Professional Corporation A and Medicine Professional Corporation B could each claim 15% tax rate on $500,000 of management fees from Medicine Partnership</a:t>
            </a:r>
          </a:p>
          <a:p>
            <a:r>
              <a:rPr lang="en-US" sz="1800" dirty="0"/>
              <a:t>After 2016 Medicine Professional Corporation A and B can only claim 15% tax rate on total $500,000 of management fees from Medicine Partnership</a:t>
            </a:r>
            <a:endParaRPr lang="en-CA" sz="1800" dirty="0"/>
          </a:p>
        </p:txBody>
      </p:sp>
      <p:sp>
        <p:nvSpPr>
          <p:cNvPr id="5" name="Rectangle 4">
            <a:extLst>
              <a:ext uri="{FF2B5EF4-FFF2-40B4-BE49-F238E27FC236}">
                <a16:creationId xmlns:a16="http://schemas.microsoft.com/office/drawing/2014/main" xmlns="" id="{6A37ACBC-6DA0-4DAA-80D4-752A805BF47A}"/>
              </a:ext>
            </a:extLst>
          </p:cNvPr>
          <p:cNvSpPr/>
          <p:nvPr/>
        </p:nvSpPr>
        <p:spPr>
          <a:xfrm>
            <a:off x="1699372" y="1277947"/>
            <a:ext cx="4032446" cy="1470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Medicine Professional Corporation A</a:t>
            </a:r>
          </a:p>
          <a:p>
            <a:pPr algn="ctr"/>
            <a:r>
              <a:rPr lang="en-US" sz="2400" dirty="0">
                <a:solidFill>
                  <a:schemeClr val="tx1"/>
                </a:solidFill>
              </a:rPr>
              <a:t>$500,000 fees from Medicine Partnership</a:t>
            </a:r>
            <a:endParaRPr lang="en-CA" sz="2400" dirty="0">
              <a:solidFill>
                <a:schemeClr val="tx1"/>
              </a:solidFill>
            </a:endParaRPr>
          </a:p>
        </p:txBody>
      </p:sp>
      <p:sp>
        <p:nvSpPr>
          <p:cNvPr id="6" name="Rectangle 5">
            <a:extLst>
              <a:ext uri="{FF2B5EF4-FFF2-40B4-BE49-F238E27FC236}">
                <a16:creationId xmlns:a16="http://schemas.microsoft.com/office/drawing/2014/main" xmlns="" id="{793FA8CD-50F2-4DE0-B998-66DBED8BF407}"/>
              </a:ext>
            </a:extLst>
          </p:cNvPr>
          <p:cNvSpPr/>
          <p:nvPr/>
        </p:nvSpPr>
        <p:spPr>
          <a:xfrm>
            <a:off x="7092598" y="1277946"/>
            <a:ext cx="4160812" cy="1470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Medicine Professional Corporation B</a:t>
            </a:r>
          </a:p>
          <a:p>
            <a:pPr algn="ctr"/>
            <a:r>
              <a:rPr lang="en-US" sz="2400" dirty="0">
                <a:solidFill>
                  <a:schemeClr val="tx1"/>
                </a:solidFill>
              </a:rPr>
              <a:t>$500,000 fees from Medicine Partnership</a:t>
            </a:r>
            <a:endParaRPr lang="en-CA" sz="2400" dirty="0">
              <a:solidFill>
                <a:schemeClr val="tx1"/>
              </a:solidFill>
            </a:endParaRPr>
          </a:p>
        </p:txBody>
      </p:sp>
      <p:sp>
        <p:nvSpPr>
          <p:cNvPr id="7" name="Oval 6">
            <a:extLst>
              <a:ext uri="{FF2B5EF4-FFF2-40B4-BE49-F238E27FC236}">
                <a16:creationId xmlns:a16="http://schemas.microsoft.com/office/drawing/2014/main" xmlns="" id="{250441D1-F5DA-4358-A4A6-3D888AA56944}"/>
              </a:ext>
            </a:extLst>
          </p:cNvPr>
          <p:cNvSpPr/>
          <p:nvPr/>
        </p:nvSpPr>
        <p:spPr>
          <a:xfrm>
            <a:off x="4460929" y="3972618"/>
            <a:ext cx="416081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Medicine Partnership </a:t>
            </a:r>
          </a:p>
          <a:p>
            <a:pPr algn="ctr"/>
            <a:r>
              <a:rPr lang="en-US" sz="2400" dirty="0">
                <a:solidFill>
                  <a:schemeClr val="tx1"/>
                </a:solidFill>
              </a:rPr>
              <a:t>Income $Nil</a:t>
            </a:r>
            <a:endParaRPr lang="en-CA" sz="2400" dirty="0">
              <a:solidFill>
                <a:schemeClr val="tx1"/>
              </a:solidFill>
            </a:endParaRPr>
          </a:p>
        </p:txBody>
      </p:sp>
      <p:cxnSp>
        <p:nvCxnSpPr>
          <p:cNvPr id="9" name="Straight Arrow Connector 8">
            <a:extLst>
              <a:ext uri="{FF2B5EF4-FFF2-40B4-BE49-F238E27FC236}">
                <a16:creationId xmlns:a16="http://schemas.microsoft.com/office/drawing/2014/main" xmlns="" id="{341C330F-DF21-4586-9847-F661CA57C9B7}"/>
              </a:ext>
            </a:extLst>
          </p:cNvPr>
          <p:cNvCxnSpPr>
            <a:cxnSpLocks/>
            <a:stCxn id="5" idx="2"/>
          </p:cNvCxnSpPr>
          <p:nvPr/>
        </p:nvCxnSpPr>
        <p:spPr>
          <a:xfrm>
            <a:off x="3715595" y="2748481"/>
            <a:ext cx="2232248" cy="1224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482E3BA1-9E93-451E-8680-40E0A750BD9D}"/>
              </a:ext>
            </a:extLst>
          </p:cNvPr>
          <p:cNvCxnSpPr>
            <a:cxnSpLocks/>
            <a:stCxn id="6" idx="2"/>
          </p:cNvCxnSpPr>
          <p:nvPr/>
        </p:nvCxnSpPr>
        <p:spPr>
          <a:xfrm flipH="1">
            <a:off x="7171090" y="2748481"/>
            <a:ext cx="2001914" cy="1224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A585E1EC-D9C1-4BAD-A284-84F9A423463A}"/>
              </a:ext>
            </a:extLst>
          </p:cNvPr>
          <p:cNvSpPr/>
          <p:nvPr/>
        </p:nvSpPr>
        <p:spPr>
          <a:xfrm>
            <a:off x="3740995" y="3240815"/>
            <a:ext cx="172819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50 %</a:t>
            </a:r>
            <a:endParaRPr lang="en-CA" dirty="0">
              <a:solidFill>
                <a:schemeClr val="tx1"/>
              </a:solidFill>
            </a:endParaRPr>
          </a:p>
        </p:txBody>
      </p:sp>
      <p:sp>
        <p:nvSpPr>
          <p:cNvPr id="13" name="Rectangle 12">
            <a:extLst>
              <a:ext uri="{FF2B5EF4-FFF2-40B4-BE49-F238E27FC236}">
                <a16:creationId xmlns:a16="http://schemas.microsoft.com/office/drawing/2014/main" xmlns="" id="{B9B25749-3271-4650-A795-D6E6FCC4298E}"/>
              </a:ext>
            </a:extLst>
          </p:cNvPr>
          <p:cNvSpPr/>
          <p:nvPr/>
        </p:nvSpPr>
        <p:spPr>
          <a:xfrm>
            <a:off x="7757644" y="3180529"/>
            <a:ext cx="172819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50 %</a:t>
            </a:r>
            <a:endParaRPr lang="en-CA" dirty="0">
              <a:solidFill>
                <a:schemeClr val="tx1"/>
              </a:solidFill>
            </a:endParaRPr>
          </a:p>
        </p:txBody>
      </p:sp>
    </p:spTree>
    <p:extLst>
      <p:ext uri="{BB962C8B-B14F-4D97-AF65-F5344CB8AC3E}">
        <p14:creationId xmlns:p14="http://schemas.microsoft.com/office/powerpoint/2010/main" val="2099687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475" y="515194"/>
            <a:ext cx="10918031" cy="1097492"/>
          </a:xfrm>
        </p:spPr>
        <p:txBody>
          <a:bodyPr>
            <a:normAutofit fontScale="90000"/>
          </a:bodyPr>
          <a:lstStyle/>
          <a:p>
            <a:r>
              <a:rPr lang="en-US" dirty="0"/>
              <a:t>Income sprinkling – problems with the rules</a:t>
            </a:r>
          </a:p>
        </p:txBody>
      </p:sp>
      <p:sp>
        <p:nvSpPr>
          <p:cNvPr id="3" name="Content Placeholder 2"/>
          <p:cNvSpPr>
            <a:spLocks noGrp="1"/>
          </p:cNvSpPr>
          <p:nvPr>
            <p:ph idx="1"/>
          </p:nvPr>
        </p:nvSpPr>
        <p:spPr>
          <a:xfrm>
            <a:off x="1006475" y="1504156"/>
            <a:ext cx="12619038" cy="5222875"/>
          </a:xfrm>
        </p:spPr>
        <p:txBody>
          <a:bodyPr>
            <a:normAutofit lnSpcReduction="10000"/>
          </a:bodyPr>
          <a:lstStyle/>
          <a:p>
            <a:r>
              <a:rPr lang="en-US" sz="2400" dirty="0"/>
              <a:t>Rules apply to everyone and then you look for exceptions.  Rules should apply to specific situations only</a:t>
            </a:r>
          </a:p>
          <a:p>
            <a:endParaRPr lang="en-US" sz="2400" dirty="0"/>
          </a:p>
          <a:p>
            <a:r>
              <a:rPr lang="en-US" sz="2400" dirty="0"/>
              <a:t>Rules are too complex.  Not everyone can afford costly help to assist with the rules</a:t>
            </a:r>
          </a:p>
          <a:p>
            <a:endParaRPr lang="en-US" sz="2400" dirty="0"/>
          </a:p>
          <a:p>
            <a:r>
              <a:rPr lang="en-US" sz="2400" dirty="0"/>
              <a:t>Rules require clarification</a:t>
            </a:r>
          </a:p>
          <a:p>
            <a:endParaRPr lang="en-US" sz="2400" dirty="0"/>
          </a:p>
          <a:p>
            <a:r>
              <a:rPr lang="en-US" sz="2400" dirty="0"/>
              <a:t>10% votes and value exception does not apply to professional corporations</a:t>
            </a:r>
            <a:endParaRPr lang="en-US" sz="2000" dirty="0"/>
          </a:p>
          <a:p>
            <a:endParaRPr lang="en-US" sz="2400" dirty="0"/>
          </a:p>
          <a:p>
            <a:r>
              <a:rPr lang="en-US" sz="2400" dirty="0"/>
              <a:t>Identical situations will be treated differently</a:t>
            </a:r>
          </a:p>
          <a:p>
            <a:endParaRPr lang="en-US" sz="2400" dirty="0"/>
          </a:p>
          <a:p>
            <a:r>
              <a:rPr lang="en-US" sz="2400" dirty="0"/>
              <a:t>Documenting hours worked may be difficult especially for previous years</a:t>
            </a:r>
          </a:p>
          <a:p>
            <a:endParaRPr lang="en-US" sz="2400" dirty="0"/>
          </a:p>
          <a:p>
            <a:endParaRPr lang="en-US" sz="2400" dirty="0"/>
          </a:p>
        </p:txBody>
      </p:sp>
    </p:spTree>
    <p:extLst>
      <p:ext uri="{BB962C8B-B14F-4D97-AF65-F5344CB8AC3E}">
        <p14:creationId xmlns:p14="http://schemas.microsoft.com/office/powerpoint/2010/main" val="307077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0F3400F-8E39-43DC-B0BE-B5DA4498C552}"/>
              </a:ext>
            </a:extLst>
          </p:cNvPr>
          <p:cNvSpPr txBox="1">
            <a:spLocks/>
          </p:cNvSpPr>
          <p:nvPr/>
        </p:nvSpPr>
        <p:spPr>
          <a:xfrm>
            <a:off x="1051298" y="1811338"/>
            <a:ext cx="13078270" cy="1590675"/>
          </a:xfrm>
          <a:prstGeom prst="rect">
            <a:avLst/>
          </a:prstGeom>
        </p:spPr>
        <p:txBody>
          <a:bodyPr vert="horz" lIns="91440" tIns="45720" rIns="91440" bIns="45720" rtlCol="0" anchor="ctr">
            <a:normAutofit lnSpcReduction="10000"/>
          </a:bodyPr>
          <a:lstStyle>
            <a:lvl1pPr algn="l" defTabSz="914377"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pPr algn="ctr"/>
            <a:r>
              <a:rPr lang="en-CA" sz="4000" dirty="0"/>
              <a:t>Passive Investment Taxation</a:t>
            </a:r>
          </a:p>
          <a:p>
            <a:pPr algn="ctr"/>
            <a:endParaRPr lang="en-US" sz="4000" dirty="0"/>
          </a:p>
          <a:p>
            <a:pPr algn="ctr"/>
            <a:r>
              <a:rPr lang="en-US" sz="4000" dirty="0"/>
              <a:t>E</a:t>
            </a:r>
            <a:r>
              <a:rPr lang="en-CA" sz="4000" dirty="0"/>
              <a:t>ffective for tax years beginning after 2018</a:t>
            </a:r>
            <a:endParaRPr lang="en-CA" sz="3800" dirty="0"/>
          </a:p>
        </p:txBody>
      </p:sp>
    </p:spTree>
    <p:extLst>
      <p:ext uri="{BB962C8B-B14F-4D97-AF65-F5344CB8AC3E}">
        <p14:creationId xmlns:p14="http://schemas.microsoft.com/office/powerpoint/2010/main" val="3201528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282" y="1091258"/>
            <a:ext cx="9691240" cy="788949"/>
          </a:xfrm>
        </p:spPr>
        <p:txBody>
          <a:bodyPr>
            <a:normAutofit fontScale="90000"/>
          </a:bodyPr>
          <a:lstStyle/>
          <a:p>
            <a:r>
              <a:rPr lang="en-US" dirty="0"/>
              <a:t>Passive investment income</a:t>
            </a:r>
            <a:br>
              <a:rPr lang="en-US" dirty="0"/>
            </a:br>
            <a:r>
              <a:rPr lang="en-US" dirty="0"/>
              <a:t>Deferral advantage under current rules</a:t>
            </a:r>
            <a:br>
              <a:rPr lang="en-US" dirty="0"/>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7884406"/>
              </p:ext>
            </p:extLst>
          </p:nvPr>
        </p:nvGraphicFramePr>
        <p:xfrm>
          <a:off x="2347442" y="2171378"/>
          <a:ext cx="9877424" cy="3850640"/>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2676624">
                  <a:extLst>
                    <a:ext uri="{9D8B030D-6E8A-4147-A177-3AD203B41FA5}">
                      <a16:colId xmlns:a16="http://schemas.microsoft.com/office/drawing/2014/main" xmlns="" val="20003"/>
                    </a:ext>
                  </a:extLst>
                </a:gridCol>
              </a:tblGrid>
              <a:tr h="370840">
                <a:tc>
                  <a:txBody>
                    <a:bodyPr/>
                    <a:lstStyle/>
                    <a:p>
                      <a:endParaRPr lang="en-US" sz="2400" dirty="0">
                        <a:solidFill>
                          <a:schemeClr val="tx1"/>
                        </a:solidFill>
                      </a:endParaRPr>
                    </a:p>
                  </a:txBody>
                  <a:tcPr/>
                </a:tc>
                <a:tc>
                  <a:txBody>
                    <a:bodyPr/>
                    <a:lstStyle/>
                    <a:p>
                      <a:pPr algn="ctr"/>
                      <a:r>
                        <a:rPr lang="en-US" sz="2400" dirty="0">
                          <a:solidFill>
                            <a:schemeClr val="tx1"/>
                          </a:solidFill>
                        </a:rPr>
                        <a:t>Unincorporated</a:t>
                      </a:r>
                    </a:p>
                  </a:txBody>
                  <a:tcPr/>
                </a:tc>
                <a:tc>
                  <a:txBody>
                    <a:bodyPr/>
                    <a:lstStyle/>
                    <a:p>
                      <a:pPr algn="ctr"/>
                      <a:endParaRPr lang="en-US" sz="2400" dirty="0">
                        <a:solidFill>
                          <a:schemeClr val="tx1"/>
                        </a:solidFill>
                      </a:endParaRPr>
                    </a:p>
                  </a:txBody>
                  <a:tcPr/>
                </a:tc>
                <a:tc>
                  <a:txBody>
                    <a:bodyPr/>
                    <a:lstStyle/>
                    <a:p>
                      <a:pPr algn="ctr"/>
                      <a:r>
                        <a:rPr lang="en-US" sz="2400" dirty="0">
                          <a:solidFill>
                            <a:schemeClr val="tx1"/>
                          </a:solidFill>
                        </a:rPr>
                        <a:t>Incorporated</a:t>
                      </a:r>
                    </a:p>
                  </a:txBody>
                  <a:tcPr/>
                </a:tc>
                <a:extLst>
                  <a:ext uri="{0D108BD9-81ED-4DB2-BD59-A6C34878D82A}">
                    <a16:rowId xmlns:a16="http://schemas.microsoft.com/office/drawing/2014/main" xmlns="" val="10000"/>
                  </a:ext>
                </a:extLst>
              </a:tr>
              <a:tr h="370840">
                <a:tc>
                  <a:txBody>
                    <a:bodyPr/>
                    <a:lstStyle/>
                    <a:p>
                      <a:r>
                        <a:rPr lang="en-US" sz="2400" dirty="0"/>
                        <a:t>Practice income</a:t>
                      </a:r>
                    </a:p>
                  </a:txBody>
                  <a:tcPr/>
                </a:tc>
                <a:tc>
                  <a:txBody>
                    <a:bodyPr/>
                    <a:lstStyle/>
                    <a:p>
                      <a:pPr algn="ctr"/>
                      <a:r>
                        <a:rPr lang="en-US" sz="2400" dirty="0"/>
                        <a:t>100</a:t>
                      </a:r>
                    </a:p>
                  </a:txBody>
                  <a:tcPr/>
                </a:tc>
                <a:tc>
                  <a:txBody>
                    <a:bodyPr/>
                    <a:lstStyle/>
                    <a:p>
                      <a:pPr algn="ctr"/>
                      <a:endParaRPr lang="en-US" sz="2400" dirty="0"/>
                    </a:p>
                  </a:txBody>
                  <a:tcPr/>
                </a:tc>
                <a:tc>
                  <a:txBody>
                    <a:bodyPr/>
                    <a:lstStyle/>
                    <a:p>
                      <a:pPr algn="ctr"/>
                      <a:r>
                        <a:rPr lang="en-US" sz="2400" dirty="0"/>
                        <a:t>100</a:t>
                      </a:r>
                    </a:p>
                  </a:txBody>
                  <a:tcPr/>
                </a:tc>
                <a:extLst>
                  <a:ext uri="{0D108BD9-81ED-4DB2-BD59-A6C34878D82A}">
                    <a16:rowId xmlns:a16="http://schemas.microsoft.com/office/drawing/2014/main" xmlns="" val="10001"/>
                  </a:ext>
                </a:extLst>
              </a:tr>
              <a:tr h="370840">
                <a:tc>
                  <a:txBody>
                    <a:bodyPr/>
                    <a:lstStyle/>
                    <a:p>
                      <a:r>
                        <a:rPr lang="en-US" sz="2400" dirty="0"/>
                        <a:t>Tax</a:t>
                      </a:r>
                    </a:p>
                  </a:txBody>
                  <a:tcPr/>
                </a:tc>
                <a:tc>
                  <a:txBody>
                    <a:bodyPr/>
                    <a:lstStyle/>
                    <a:p>
                      <a:pPr algn="ctr"/>
                      <a:r>
                        <a:rPr lang="en-US" sz="2400" u="heavy" baseline="0" dirty="0"/>
                        <a:t>(54)</a:t>
                      </a:r>
                    </a:p>
                  </a:txBody>
                  <a:tcPr/>
                </a:tc>
                <a:tc>
                  <a:txBody>
                    <a:bodyPr/>
                    <a:lstStyle/>
                    <a:p>
                      <a:pPr algn="ctr"/>
                      <a:endParaRPr lang="en-US" sz="2400" u="heavy" baseline="0" dirty="0"/>
                    </a:p>
                  </a:txBody>
                  <a:tcPr/>
                </a:tc>
                <a:tc>
                  <a:txBody>
                    <a:bodyPr/>
                    <a:lstStyle/>
                    <a:p>
                      <a:pPr algn="ctr"/>
                      <a:r>
                        <a:rPr lang="en-US" sz="2400" u="heavy" baseline="0" dirty="0"/>
                        <a:t>(13)</a:t>
                      </a:r>
                    </a:p>
                  </a:txBody>
                  <a:tcPr/>
                </a:tc>
                <a:extLst>
                  <a:ext uri="{0D108BD9-81ED-4DB2-BD59-A6C34878D82A}">
                    <a16:rowId xmlns:a16="http://schemas.microsoft.com/office/drawing/2014/main" xmlns="" val="10002"/>
                  </a:ext>
                </a:extLst>
              </a:tr>
              <a:tr h="370840">
                <a:tc>
                  <a:txBody>
                    <a:bodyPr/>
                    <a:lstStyle/>
                    <a:p>
                      <a:r>
                        <a:rPr lang="en-US" sz="2400" b="1" dirty="0"/>
                        <a:t>Income after tax</a:t>
                      </a:r>
                    </a:p>
                  </a:txBody>
                  <a:tcPr/>
                </a:tc>
                <a:tc>
                  <a:txBody>
                    <a:bodyPr/>
                    <a:lstStyle/>
                    <a:p>
                      <a:pPr algn="ctr"/>
                      <a:r>
                        <a:rPr lang="en-US" sz="2400" b="1" dirty="0"/>
                        <a:t>46</a:t>
                      </a:r>
                    </a:p>
                  </a:txBody>
                  <a:tcPr/>
                </a:tc>
                <a:tc>
                  <a:txBody>
                    <a:bodyPr/>
                    <a:lstStyle/>
                    <a:p>
                      <a:pPr algn="ctr"/>
                      <a:endParaRPr lang="en-US" sz="2400" b="1" dirty="0"/>
                    </a:p>
                  </a:txBody>
                  <a:tcPr/>
                </a:tc>
                <a:tc>
                  <a:txBody>
                    <a:bodyPr/>
                    <a:lstStyle/>
                    <a:p>
                      <a:pPr algn="ctr"/>
                      <a:r>
                        <a:rPr lang="en-US" sz="2400" b="1" dirty="0"/>
                        <a:t>87</a:t>
                      </a:r>
                    </a:p>
                  </a:txBody>
                  <a:tcPr/>
                </a:tc>
                <a:extLst>
                  <a:ext uri="{0D108BD9-81ED-4DB2-BD59-A6C34878D82A}">
                    <a16:rowId xmlns:a16="http://schemas.microsoft.com/office/drawing/2014/main" xmlns="" val="10003"/>
                  </a:ext>
                </a:extLst>
              </a:tr>
              <a:tr h="370840">
                <a:tc>
                  <a:txBody>
                    <a:bodyPr/>
                    <a:lstStyle/>
                    <a:p>
                      <a:r>
                        <a:rPr lang="en-US" sz="2400" dirty="0"/>
                        <a:t>Tax on withdrawal from corporation</a:t>
                      </a:r>
                    </a:p>
                  </a:txBody>
                  <a:tcPr/>
                </a:tc>
                <a:tc>
                  <a:txBody>
                    <a:bodyPr/>
                    <a:lstStyle/>
                    <a:p>
                      <a:pPr algn="ctr"/>
                      <a:r>
                        <a:rPr lang="en-US" sz="2400" u="heavy" baseline="0" dirty="0"/>
                        <a:t>n/a</a:t>
                      </a:r>
                    </a:p>
                  </a:txBody>
                  <a:tcPr/>
                </a:tc>
                <a:tc>
                  <a:txBody>
                    <a:bodyPr/>
                    <a:lstStyle/>
                    <a:p>
                      <a:pPr algn="ctr"/>
                      <a:endParaRPr lang="en-US" sz="2400" u="heavy" baseline="0" dirty="0"/>
                    </a:p>
                  </a:txBody>
                  <a:tcPr/>
                </a:tc>
                <a:tc>
                  <a:txBody>
                    <a:bodyPr/>
                    <a:lstStyle/>
                    <a:p>
                      <a:pPr algn="ctr"/>
                      <a:r>
                        <a:rPr lang="en-US" sz="2400" u="heavy" baseline="0" dirty="0"/>
                        <a:t>(41)</a:t>
                      </a:r>
                    </a:p>
                  </a:txBody>
                  <a:tcPr/>
                </a:tc>
                <a:extLst>
                  <a:ext uri="{0D108BD9-81ED-4DB2-BD59-A6C34878D82A}">
                    <a16:rowId xmlns:a16="http://schemas.microsoft.com/office/drawing/2014/main" xmlns="" val="10004"/>
                  </a:ext>
                </a:extLst>
              </a:tr>
              <a:tr h="370840">
                <a:tc>
                  <a:txBody>
                    <a:bodyPr/>
                    <a:lstStyle/>
                    <a:p>
                      <a:r>
                        <a:rPr lang="en-US" sz="2400" dirty="0"/>
                        <a:t>After tax income </a:t>
                      </a:r>
                    </a:p>
                  </a:txBody>
                  <a:tcPr/>
                </a:tc>
                <a:tc>
                  <a:txBody>
                    <a:bodyPr/>
                    <a:lstStyle/>
                    <a:p>
                      <a:pPr algn="ctr"/>
                      <a:r>
                        <a:rPr lang="en-US" sz="2400" u="dbl" baseline="0" dirty="0"/>
                        <a:t>46</a:t>
                      </a:r>
                    </a:p>
                  </a:txBody>
                  <a:tcPr/>
                </a:tc>
                <a:tc>
                  <a:txBody>
                    <a:bodyPr/>
                    <a:lstStyle/>
                    <a:p>
                      <a:pPr algn="ctr"/>
                      <a:endParaRPr lang="en-US" sz="2400" u="dbl" baseline="0" dirty="0"/>
                    </a:p>
                  </a:txBody>
                  <a:tcPr/>
                </a:tc>
                <a:tc>
                  <a:txBody>
                    <a:bodyPr/>
                    <a:lstStyle/>
                    <a:p>
                      <a:pPr algn="ctr"/>
                      <a:r>
                        <a:rPr lang="en-US" sz="2400" u="dbl" baseline="0" dirty="0"/>
                        <a:t>46</a:t>
                      </a:r>
                    </a:p>
                  </a:txBody>
                  <a:tcPr/>
                </a:tc>
                <a:extLst>
                  <a:ext uri="{0D108BD9-81ED-4DB2-BD59-A6C34878D82A}">
                    <a16:rowId xmlns:a16="http://schemas.microsoft.com/office/drawing/2014/main" xmlns="" val="10005"/>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6"/>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8616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282" y="1091258"/>
            <a:ext cx="8871391" cy="788949"/>
          </a:xfrm>
        </p:spPr>
        <p:txBody>
          <a:bodyPr>
            <a:normAutofit fontScale="90000"/>
          </a:bodyPr>
          <a:lstStyle/>
          <a:p>
            <a:r>
              <a:rPr lang="en-US" dirty="0"/>
              <a:t>Passive investment income</a:t>
            </a:r>
            <a:br>
              <a:rPr lang="en-US" dirty="0"/>
            </a:br>
            <a:r>
              <a:rPr lang="en-US" dirty="0"/>
              <a:t/>
            </a:r>
            <a:br>
              <a:rPr lang="en-US" dirty="0"/>
            </a:br>
            <a:endParaRPr lang="en-US" dirty="0"/>
          </a:p>
        </p:txBody>
      </p:sp>
      <p:sp>
        <p:nvSpPr>
          <p:cNvPr id="3" name="Content Placeholder 2"/>
          <p:cNvSpPr>
            <a:spLocks noGrp="1"/>
          </p:cNvSpPr>
          <p:nvPr>
            <p:ph idx="1"/>
          </p:nvPr>
        </p:nvSpPr>
        <p:spPr>
          <a:xfrm>
            <a:off x="2377282" y="1667322"/>
            <a:ext cx="9877425" cy="5685493"/>
          </a:xfrm>
        </p:spPr>
        <p:txBody>
          <a:bodyPr/>
          <a:lstStyle/>
          <a:p>
            <a:pPr marL="0" indent="0">
              <a:buNone/>
            </a:pPr>
            <a:r>
              <a:rPr lang="en-US" sz="2400" dirty="0"/>
              <a:t>Two changes:</a:t>
            </a:r>
          </a:p>
          <a:p>
            <a:pPr marL="0" indent="0">
              <a:buNone/>
            </a:pPr>
            <a:endParaRPr lang="en-US" sz="2400" dirty="0"/>
          </a:p>
          <a:p>
            <a:pPr marL="457200" indent="-457200">
              <a:buFont typeface="+mj-lt"/>
              <a:buAutoNum type="arabicPeriod"/>
            </a:pPr>
            <a:r>
              <a:rPr lang="en-US" sz="2400" dirty="0"/>
              <a:t>Reduce ability to claim low (12.5%) practice income tax rate where corporate investment income exceeds $50,000;</a:t>
            </a:r>
          </a:p>
          <a:p>
            <a:pPr marL="457200" indent="-457200">
              <a:buFont typeface="+mj-lt"/>
              <a:buAutoNum type="arabicPeriod"/>
            </a:pPr>
            <a:r>
              <a:rPr lang="en-US" sz="2400" dirty="0"/>
              <a:t>Require the payment of “high tax rate” dividends in order to get a refund of a portion of corporate taxes paid on investment income</a:t>
            </a:r>
            <a:endParaRPr lang="en-CA" sz="2160" dirty="0"/>
          </a:p>
          <a:p>
            <a:pPr marL="0" indent="0">
              <a:buNone/>
            </a:pPr>
            <a:endParaRPr lang="en-US" sz="2400" dirty="0"/>
          </a:p>
        </p:txBody>
      </p:sp>
    </p:spTree>
    <p:extLst>
      <p:ext uri="{BB962C8B-B14F-4D97-AF65-F5344CB8AC3E}">
        <p14:creationId xmlns:p14="http://schemas.microsoft.com/office/powerpoint/2010/main" val="299640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434" y="731218"/>
            <a:ext cx="9619233" cy="1872208"/>
          </a:xfrm>
        </p:spPr>
        <p:txBody>
          <a:bodyPr>
            <a:normAutofit fontScale="90000"/>
          </a:bodyPr>
          <a:lstStyle/>
          <a:p>
            <a:r>
              <a:rPr lang="en-US" dirty="0"/>
              <a:t>Passive investment income </a:t>
            </a:r>
            <a:br>
              <a:rPr lang="en-US" dirty="0"/>
            </a:br>
            <a:r>
              <a:rPr lang="en-US" sz="3600" dirty="0"/>
              <a:t>Reduce ability to claim 12.5% business tax rate</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377281" y="2315394"/>
            <a:ext cx="9877425" cy="5250306"/>
          </a:xfrm>
        </p:spPr>
        <p:txBody>
          <a:bodyPr/>
          <a:lstStyle/>
          <a:p>
            <a:pPr marL="0" indent="0">
              <a:buNone/>
            </a:pPr>
            <a:r>
              <a:rPr lang="en-US" sz="2400" dirty="0"/>
              <a:t>2019 Corporate tax rates (prior to Budget)</a:t>
            </a:r>
            <a:endParaRPr lang="en-CA" sz="2160" dirty="0"/>
          </a:p>
          <a:p>
            <a:pPr marL="0" indent="0">
              <a:buNone/>
            </a:pPr>
            <a:endParaRPr lang="en-US" sz="2400" dirty="0"/>
          </a:p>
        </p:txBody>
      </p:sp>
      <p:graphicFrame>
        <p:nvGraphicFramePr>
          <p:cNvPr id="4" name="Table 3">
            <a:extLst>
              <a:ext uri="{FF2B5EF4-FFF2-40B4-BE49-F238E27FC236}">
                <a16:creationId xmlns:a16="http://schemas.microsoft.com/office/drawing/2014/main" xmlns="" id="{77996350-9FA3-4E88-922C-05FE18732415}"/>
              </a:ext>
            </a:extLst>
          </p:cNvPr>
          <p:cNvGraphicFramePr>
            <a:graphicFrameLocks noGrp="1"/>
          </p:cNvGraphicFramePr>
          <p:nvPr>
            <p:extLst>
              <p:ext uri="{D42A27DB-BD31-4B8C-83A1-F6EECF244321}">
                <p14:modId xmlns:p14="http://schemas.microsoft.com/office/powerpoint/2010/main" val="985864151"/>
              </p:ext>
            </p:extLst>
          </p:nvPr>
        </p:nvGraphicFramePr>
        <p:xfrm>
          <a:off x="3474773" y="3658306"/>
          <a:ext cx="7316612" cy="1780376"/>
        </p:xfrm>
        <a:graphic>
          <a:graphicData uri="http://schemas.openxmlformats.org/drawingml/2006/table">
            <a:tbl>
              <a:tblPr firstRow="1" bandRow="1">
                <a:tableStyleId>{5C22544A-7EE6-4342-B048-85BDC9FD1C3A}</a:tableStyleId>
              </a:tblPr>
              <a:tblGrid>
                <a:gridCol w="4057245">
                  <a:extLst>
                    <a:ext uri="{9D8B030D-6E8A-4147-A177-3AD203B41FA5}">
                      <a16:colId xmlns:a16="http://schemas.microsoft.com/office/drawing/2014/main" xmlns="" val="3934194090"/>
                    </a:ext>
                  </a:extLst>
                </a:gridCol>
                <a:gridCol w="3259367">
                  <a:extLst>
                    <a:ext uri="{9D8B030D-6E8A-4147-A177-3AD203B41FA5}">
                      <a16:colId xmlns:a16="http://schemas.microsoft.com/office/drawing/2014/main" xmlns="" val="2656709869"/>
                    </a:ext>
                  </a:extLst>
                </a:gridCol>
              </a:tblGrid>
              <a:tr h="445094">
                <a:tc>
                  <a:txBody>
                    <a:bodyPr/>
                    <a:lstStyle/>
                    <a:p>
                      <a:r>
                        <a:rPr lang="en-US" sz="2200" dirty="0">
                          <a:solidFill>
                            <a:schemeClr val="tx1"/>
                          </a:solidFill>
                        </a:rPr>
                        <a:t>Practice income</a:t>
                      </a:r>
                      <a:endParaRPr lang="en-CA" sz="2200" dirty="0">
                        <a:solidFill>
                          <a:schemeClr val="tx1"/>
                        </a:solidFill>
                      </a:endParaRPr>
                    </a:p>
                  </a:txBody>
                  <a:tcPr marL="109749" marR="109749" marT="54875" marB="54875"/>
                </a:tc>
                <a:tc>
                  <a:txBody>
                    <a:bodyPr/>
                    <a:lstStyle/>
                    <a:p>
                      <a:pPr algn="ctr"/>
                      <a:r>
                        <a:rPr lang="en-US" sz="2200" dirty="0">
                          <a:solidFill>
                            <a:schemeClr val="tx1"/>
                          </a:solidFill>
                        </a:rPr>
                        <a:t>2019 Corporate tax rate</a:t>
                      </a:r>
                      <a:endParaRPr lang="en-CA" sz="2200" dirty="0">
                        <a:solidFill>
                          <a:schemeClr val="tx1"/>
                        </a:solidFill>
                      </a:endParaRPr>
                    </a:p>
                  </a:txBody>
                  <a:tcPr marL="109749" marR="109749" marT="54875" marB="54875"/>
                </a:tc>
                <a:extLst>
                  <a:ext uri="{0D108BD9-81ED-4DB2-BD59-A6C34878D82A}">
                    <a16:rowId xmlns:a16="http://schemas.microsoft.com/office/drawing/2014/main" xmlns="" val="1172902803"/>
                  </a:ext>
                </a:extLst>
              </a:tr>
              <a:tr h="445094">
                <a:tc>
                  <a:txBody>
                    <a:bodyPr/>
                    <a:lstStyle/>
                    <a:p>
                      <a:r>
                        <a:rPr lang="en-US" sz="2200" dirty="0"/>
                        <a:t>Practice income up to $500,000</a:t>
                      </a:r>
                      <a:endParaRPr lang="en-CA" sz="2200" dirty="0"/>
                    </a:p>
                  </a:txBody>
                  <a:tcPr marL="109749" marR="109749" marT="54875" marB="54875"/>
                </a:tc>
                <a:tc>
                  <a:txBody>
                    <a:bodyPr/>
                    <a:lstStyle/>
                    <a:p>
                      <a:pPr algn="ctr"/>
                      <a:r>
                        <a:rPr lang="en-US" sz="2200" dirty="0"/>
                        <a:t>12.5%</a:t>
                      </a:r>
                    </a:p>
                  </a:txBody>
                  <a:tcPr marL="109749" marR="109749" marT="54875" marB="54875"/>
                </a:tc>
                <a:extLst>
                  <a:ext uri="{0D108BD9-81ED-4DB2-BD59-A6C34878D82A}">
                    <a16:rowId xmlns:a16="http://schemas.microsoft.com/office/drawing/2014/main" xmlns="" val="2424745261"/>
                  </a:ext>
                </a:extLst>
              </a:tr>
              <a:tr h="445094">
                <a:tc>
                  <a:txBody>
                    <a:bodyPr/>
                    <a:lstStyle/>
                    <a:p>
                      <a:r>
                        <a:rPr lang="en-US" sz="2200" dirty="0"/>
                        <a:t>Practice income over $500,000</a:t>
                      </a:r>
                      <a:endParaRPr lang="en-CA" sz="2200" dirty="0"/>
                    </a:p>
                  </a:txBody>
                  <a:tcPr marL="109749" marR="109749" marT="54875" marB="54875"/>
                </a:tc>
                <a:tc>
                  <a:txBody>
                    <a:bodyPr/>
                    <a:lstStyle/>
                    <a:p>
                      <a:pPr algn="ctr"/>
                      <a:r>
                        <a:rPr lang="en-US" sz="2200" dirty="0"/>
                        <a:t>26.5%</a:t>
                      </a:r>
                      <a:endParaRPr lang="en-CA" sz="2200" dirty="0"/>
                    </a:p>
                  </a:txBody>
                  <a:tcPr marL="109749" marR="109749" marT="54875" marB="54875"/>
                </a:tc>
                <a:extLst>
                  <a:ext uri="{0D108BD9-81ED-4DB2-BD59-A6C34878D82A}">
                    <a16:rowId xmlns:a16="http://schemas.microsoft.com/office/drawing/2014/main" xmlns="" val="3837989966"/>
                  </a:ext>
                </a:extLst>
              </a:tr>
              <a:tr h="445094">
                <a:tc>
                  <a:txBody>
                    <a:bodyPr/>
                    <a:lstStyle/>
                    <a:p>
                      <a:endParaRPr lang="en-CA" sz="2200" dirty="0"/>
                    </a:p>
                  </a:txBody>
                  <a:tcPr marL="109749" marR="109749" marT="54875" marB="54875"/>
                </a:tc>
                <a:tc>
                  <a:txBody>
                    <a:bodyPr/>
                    <a:lstStyle/>
                    <a:p>
                      <a:pPr algn="ctr"/>
                      <a:endParaRPr lang="en-CA" sz="2200" dirty="0"/>
                    </a:p>
                  </a:txBody>
                  <a:tcPr marL="109749" marR="109749" marT="54875" marB="54875"/>
                </a:tc>
                <a:extLst>
                  <a:ext uri="{0D108BD9-81ED-4DB2-BD59-A6C34878D82A}">
                    <a16:rowId xmlns:a16="http://schemas.microsoft.com/office/drawing/2014/main" xmlns="" val="4031801522"/>
                  </a:ext>
                </a:extLst>
              </a:tr>
            </a:tbl>
          </a:graphicData>
        </a:graphic>
      </p:graphicFrame>
    </p:spTree>
    <p:extLst>
      <p:ext uri="{BB962C8B-B14F-4D97-AF65-F5344CB8AC3E}">
        <p14:creationId xmlns:p14="http://schemas.microsoft.com/office/powerpoint/2010/main" val="3410212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5394" y="587202"/>
            <a:ext cx="8871391" cy="1080120"/>
          </a:xfrm>
        </p:spPr>
        <p:txBody>
          <a:bodyPr>
            <a:normAutofit fontScale="90000"/>
          </a:bodyPr>
          <a:lstStyle/>
          <a:p>
            <a:r>
              <a:rPr lang="en-US" dirty="0"/>
              <a:t>Passive investment income </a:t>
            </a:r>
            <a:br>
              <a:rPr lang="en-US" dirty="0"/>
            </a:br>
            <a:r>
              <a:rPr lang="en-US" sz="3100" dirty="0"/>
              <a:t>Reduce ability to claim 12.5% business tax rate</a:t>
            </a:r>
            <a:r>
              <a:rPr lang="en-US" dirty="0"/>
              <a:t/>
            </a:r>
            <a:br>
              <a:rPr lang="en-US" dirty="0"/>
            </a:br>
            <a:endParaRPr lang="en-US" dirty="0"/>
          </a:p>
        </p:txBody>
      </p:sp>
      <p:sp>
        <p:nvSpPr>
          <p:cNvPr id="3" name="Content Placeholder 2"/>
          <p:cNvSpPr>
            <a:spLocks noGrp="1"/>
          </p:cNvSpPr>
          <p:nvPr>
            <p:ph idx="1"/>
          </p:nvPr>
        </p:nvSpPr>
        <p:spPr>
          <a:xfrm>
            <a:off x="1843386" y="1523306"/>
            <a:ext cx="10945216" cy="5472609"/>
          </a:xfrm>
        </p:spPr>
        <p:txBody>
          <a:bodyPr>
            <a:normAutofit/>
          </a:bodyPr>
          <a:lstStyle/>
          <a:p>
            <a:pPr marL="0" indent="0">
              <a:buNone/>
            </a:pPr>
            <a:r>
              <a:rPr lang="en-US" sz="2400" dirty="0"/>
              <a:t>Chart A:   Additional income tax incurred on professional income at various levels of investment income (2019 tax rates)</a:t>
            </a:r>
          </a:p>
          <a:p>
            <a:endParaRPr lang="en-US" sz="2400" dirty="0"/>
          </a:p>
          <a:p>
            <a:endParaRPr lang="en-US" sz="2400" dirty="0"/>
          </a:p>
          <a:p>
            <a:endParaRPr lang="en-US" sz="2400" dirty="0"/>
          </a:p>
          <a:p>
            <a:endParaRPr lang="en-US" sz="2400" dirty="0"/>
          </a:p>
          <a:p>
            <a:endParaRPr lang="en-US" sz="2400" dirty="0"/>
          </a:p>
          <a:p>
            <a:pPr marL="0" indent="0">
              <a:buNone/>
            </a:pPr>
            <a:endParaRPr lang="en-US" sz="1100" dirty="0"/>
          </a:p>
          <a:p>
            <a:endParaRPr lang="en-US" sz="2400" dirty="0"/>
          </a:p>
          <a:p>
            <a:endParaRPr lang="en-US" sz="2400" dirty="0"/>
          </a:p>
          <a:p>
            <a:endParaRPr lang="en-US" sz="2400" dirty="0"/>
          </a:p>
          <a:p>
            <a:r>
              <a:rPr lang="en-US" sz="1600" dirty="0"/>
              <a:t>Any Practice income not subject to the 12.5% rate will be subject to a 26.5% rate (still better than the 53.53% highest personal rate)</a:t>
            </a:r>
          </a:p>
          <a:p>
            <a:pPr marL="0" indent="0">
              <a:buNone/>
            </a:pPr>
            <a:endParaRPr lang="en-CA" sz="2160" dirty="0"/>
          </a:p>
          <a:p>
            <a:pPr marL="0" indent="0">
              <a:buNone/>
            </a:pP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3764609143"/>
              </p:ext>
            </p:extLst>
          </p:nvPr>
        </p:nvGraphicFramePr>
        <p:xfrm>
          <a:off x="1915394" y="2603426"/>
          <a:ext cx="9754662" cy="3566160"/>
        </p:xfrm>
        <a:graphic>
          <a:graphicData uri="http://schemas.openxmlformats.org/drawingml/2006/table">
            <a:tbl>
              <a:tblPr firstRow="1">
                <a:tableStyleId>{5C22544A-7EE6-4342-B048-85BDC9FD1C3A}</a:tableStyleId>
              </a:tblPr>
              <a:tblGrid>
                <a:gridCol w="1852994">
                  <a:extLst>
                    <a:ext uri="{9D8B030D-6E8A-4147-A177-3AD203B41FA5}">
                      <a16:colId xmlns:a16="http://schemas.microsoft.com/office/drawing/2014/main" xmlns="" val="20000"/>
                    </a:ext>
                  </a:extLst>
                </a:gridCol>
                <a:gridCol w="1398560">
                  <a:extLst>
                    <a:ext uri="{9D8B030D-6E8A-4147-A177-3AD203B41FA5}">
                      <a16:colId xmlns:a16="http://schemas.microsoft.com/office/drawing/2014/main" xmlns="" val="20001"/>
                    </a:ext>
                  </a:extLst>
                </a:gridCol>
                <a:gridCol w="1625777">
                  <a:extLst>
                    <a:ext uri="{9D8B030D-6E8A-4147-A177-3AD203B41FA5}">
                      <a16:colId xmlns:a16="http://schemas.microsoft.com/office/drawing/2014/main" xmlns="" val="20002"/>
                    </a:ext>
                  </a:extLst>
                </a:gridCol>
                <a:gridCol w="1625777">
                  <a:extLst>
                    <a:ext uri="{9D8B030D-6E8A-4147-A177-3AD203B41FA5}">
                      <a16:colId xmlns:a16="http://schemas.microsoft.com/office/drawing/2014/main" xmlns="" val="20003"/>
                    </a:ext>
                  </a:extLst>
                </a:gridCol>
                <a:gridCol w="1625777">
                  <a:extLst>
                    <a:ext uri="{9D8B030D-6E8A-4147-A177-3AD203B41FA5}">
                      <a16:colId xmlns:a16="http://schemas.microsoft.com/office/drawing/2014/main" xmlns="" val="20004"/>
                    </a:ext>
                  </a:extLst>
                </a:gridCol>
                <a:gridCol w="1625777">
                  <a:extLst>
                    <a:ext uri="{9D8B030D-6E8A-4147-A177-3AD203B41FA5}">
                      <a16:colId xmlns:a16="http://schemas.microsoft.com/office/drawing/2014/main" xmlns="" val="20005"/>
                    </a:ext>
                  </a:extLst>
                </a:gridCol>
              </a:tblGrid>
              <a:tr h="370840">
                <a:tc>
                  <a:txBody>
                    <a:bodyPr/>
                    <a:lstStyle/>
                    <a:p>
                      <a:pPr algn="ctr"/>
                      <a:endParaRPr lang="en-US" sz="2000" dirty="0"/>
                    </a:p>
                  </a:txBody>
                  <a:tcPr>
                    <a:solidFill>
                      <a:schemeClr val="accent1">
                        <a:lumMod val="40000"/>
                        <a:lumOff val="60000"/>
                      </a:schemeClr>
                    </a:solidFill>
                  </a:tcPr>
                </a:tc>
                <a:tc>
                  <a:txBody>
                    <a:bodyPr/>
                    <a:lstStyle/>
                    <a:p>
                      <a:pPr algn="r"/>
                      <a:endParaRPr lang="en-US" sz="2000" dirty="0">
                        <a:solidFill>
                          <a:schemeClr val="tx1"/>
                        </a:solidFill>
                      </a:endParaRPr>
                    </a:p>
                  </a:txBody>
                  <a:tcPr>
                    <a:solidFill>
                      <a:schemeClr val="accent1">
                        <a:lumMod val="75000"/>
                      </a:schemeClr>
                    </a:solidFill>
                  </a:tcPr>
                </a:tc>
                <a:tc>
                  <a:txBody>
                    <a:bodyPr/>
                    <a:lstStyle/>
                    <a:p>
                      <a:pPr algn="r"/>
                      <a:r>
                        <a:rPr lang="en-US" sz="2000" dirty="0">
                          <a:solidFill>
                            <a:schemeClr val="tx1"/>
                          </a:solidFill>
                        </a:rPr>
                        <a:t>Investment</a:t>
                      </a:r>
                    </a:p>
                  </a:txBody>
                  <a:tcPr>
                    <a:solidFill>
                      <a:schemeClr val="accent1">
                        <a:lumMod val="75000"/>
                      </a:schemeClr>
                    </a:solidFill>
                  </a:tcPr>
                </a:tc>
                <a:tc>
                  <a:txBody>
                    <a:bodyPr/>
                    <a:lstStyle/>
                    <a:p>
                      <a:r>
                        <a:rPr lang="en-US" sz="2000" dirty="0">
                          <a:solidFill>
                            <a:schemeClr val="tx1"/>
                          </a:solidFill>
                        </a:rPr>
                        <a:t>Income</a:t>
                      </a:r>
                      <a:endParaRPr lang="en-US" sz="2000" dirty="0"/>
                    </a:p>
                  </a:txBody>
                  <a:tcPr>
                    <a:solidFill>
                      <a:schemeClr val="accent1">
                        <a:lumMod val="75000"/>
                      </a:schemeClr>
                    </a:solidFill>
                  </a:tcPr>
                </a:tc>
                <a:tc>
                  <a:txBody>
                    <a:bodyPr/>
                    <a:lstStyle/>
                    <a:p>
                      <a:endParaRPr lang="en-US" sz="2000" dirty="0"/>
                    </a:p>
                  </a:txBody>
                  <a:tcPr>
                    <a:solidFill>
                      <a:schemeClr val="accent1">
                        <a:lumMod val="75000"/>
                      </a:schemeClr>
                    </a:solidFill>
                  </a:tcPr>
                </a:tc>
                <a:tc>
                  <a:txBody>
                    <a:bodyPr/>
                    <a:lstStyle/>
                    <a:p>
                      <a:endParaRPr lang="en-US" sz="2000" dirty="0"/>
                    </a:p>
                  </a:txBody>
                  <a:tcPr>
                    <a:solidFill>
                      <a:schemeClr val="accent1">
                        <a:lumMod val="75000"/>
                      </a:schemeClr>
                    </a:solidFill>
                  </a:tcPr>
                </a:tc>
                <a:extLst>
                  <a:ext uri="{0D108BD9-81ED-4DB2-BD59-A6C34878D82A}">
                    <a16:rowId xmlns:a16="http://schemas.microsoft.com/office/drawing/2014/main" xmlns="" val="10000"/>
                  </a:ext>
                </a:extLst>
              </a:tr>
              <a:tr h="370840">
                <a:tc>
                  <a:txBody>
                    <a:bodyPr/>
                    <a:lstStyle/>
                    <a:p>
                      <a:r>
                        <a:rPr lang="en-US" sz="2000" dirty="0"/>
                        <a:t>Practice </a:t>
                      </a:r>
                      <a:r>
                        <a:rPr lang="en-US" sz="2000" baseline="0" dirty="0"/>
                        <a:t>income</a:t>
                      </a:r>
                      <a:endParaRPr lang="en-US" sz="2000" dirty="0"/>
                    </a:p>
                  </a:txBody>
                  <a:tcPr>
                    <a:solidFill>
                      <a:schemeClr val="accent1">
                        <a:lumMod val="40000"/>
                        <a:lumOff val="60000"/>
                      </a:schemeClr>
                    </a:solidFill>
                  </a:tcPr>
                </a:tc>
                <a:tc>
                  <a:txBody>
                    <a:bodyPr/>
                    <a:lstStyle/>
                    <a:p>
                      <a:pPr algn="ctr"/>
                      <a:r>
                        <a:rPr lang="en-US" sz="2000" dirty="0"/>
                        <a:t>$50,000</a:t>
                      </a:r>
                    </a:p>
                  </a:txBody>
                  <a:tcPr>
                    <a:solidFill>
                      <a:schemeClr val="accent1">
                        <a:lumMod val="75000"/>
                      </a:schemeClr>
                    </a:solidFill>
                  </a:tcPr>
                </a:tc>
                <a:tc>
                  <a:txBody>
                    <a:bodyPr/>
                    <a:lstStyle/>
                    <a:p>
                      <a:pPr algn="ctr"/>
                      <a:r>
                        <a:rPr lang="en-US" sz="2000" dirty="0"/>
                        <a:t>$75,000</a:t>
                      </a:r>
                    </a:p>
                  </a:txBody>
                  <a:tcPr>
                    <a:solidFill>
                      <a:schemeClr val="accent1">
                        <a:lumMod val="75000"/>
                      </a:schemeClr>
                    </a:solidFill>
                  </a:tcPr>
                </a:tc>
                <a:tc>
                  <a:txBody>
                    <a:bodyPr/>
                    <a:lstStyle/>
                    <a:p>
                      <a:pPr algn="ctr"/>
                      <a:r>
                        <a:rPr lang="en-US" sz="2000" dirty="0"/>
                        <a:t>$100,000</a:t>
                      </a:r>
                    </a:p>
                  </a:txBody>
                  <a:tcPr>
                    <a:solidFill>
                      <a:schemeClr val="accent1">
                        <a:lumMod val="75000"/>
                      </a:schemeClr>
                    </a:solidFill>
                  </a:tcPr>
                </a:tc>
                <a:tc>
                  <a:txBody>
                    <a:bodyPr/>
                    <a:lstStyle/>
                    <a:p>
                      <a:pPr algn="ctr"/>
                      <a:r>
                        <a:rPr lang="en-US" sz="2000" dirty="0"/>
                        <a:t>$125,000</a:t>
                      </a:r>
                    </a:p>
                  </a:txBody>
                  <a:tcPr>
                    <a:solidFill>
                      <a:schemeClr val="accent1">
                        <a:lumMod val="75000"/>
                      </a:schemeClr>
                    </a:solidFill>
                  </a:tcPr>
                </a:tc>
                <a:tc>
                  <a:txBody>
                    <a:bodyPr/>
                    <a:lstStyle/>
                    <a:p>
                      <a:pPr algn="ctr"/>
                      <a:r>
                        <a:rPr lang="en-US" sz="2000" dirty="0"/>
                        <a:t>$150,000</a:t>
                      </a:r>
                    </a:p>
                  </a:txBody>
                  <a:tcPr>
                    <a:solidFill>
                      <a:schemeClr val="accent1">
                        <a:lumMod val="75000"/>
                      </a:schemeClr>
                    </a:solidFill>
                  </a:tcPr>
                </a:tc>
                <a:extLst>
                  <a:ext uri="{0D108BD9-81ED-4DB2-BD59-A6C34878D82A}">
                    <a16:rowId xmlns:a16="http://schemas.microsoft.com/office/drawing/2014/main" xmlns="" val="10001"/>
                  </a:ext>
                </a:extLst>
              </a:tr>
              <a:tr h="370840">
                <a:tc>
                  <a:txBody>
                    <a:bodyPr/>
                    <a:lstStyle/>
                    <a:p>
                      <a:pPr algn="ctr"/>
                      <a:r>
                        <a:rPr lang="en-US" sz="2000" dirty="0"/>
                        <a:t>$50,000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endParaRPr lang="en-US" sz="2000" dirty="0"/>
                    </a:p>
                  </a:txBody>
                  <a:tcPr>
                    <a:solidFill>
                      <a:schemeClr val="bg1">
                        <a:lumMod val="65000"/>
                      </a:schemeClr>
                    </a:solidFill>
                  </a:tcPr>
                </a:tc>
                <a:tc>
                  <a:txBody>
                    <a:bodyPr/>
                    <a:lstStyle/>
                    <a:p>
                      <a:endParaRPr lang="en-US" sz="2000" dirty="0"/>
                    </a:p>
                  </a:txBody>
                  <a:tcPr>
                    <a:solidFill>
                      <a:schemeClr val="bg1">
                        <a:lumMod val="65000"/>
                      </a:schemeClr>
                    </a:solidFill>
                  </a:tcPr>
                </a:tc>
                <a:tc>
                  <a:txBody>
                    <a:bodyPr/>
                    <a:lstStyle/>
                    <a:p>
                      <a:endParaRPr lang="en-US" sz="2000" dirty="0"/>
                    </a:p>
                  </a:txBody>
                  <a:tcPr>
                    <a:solidFill>
                      <a:schemeClr val="bg1">
                        <a:lumMod val="65000"/>
                      </a:schemeClr>
                    </a:solidFill>
                  </a:tcPr>
                </a:tc>
                <a:tc>
                  <a:txBody>
                    <a:bodyPr/>
                    <a:lstStyle/>
                    <a:p>
                      <a:pPr algn="ctr"/>
                      <a:r>
                        <a:rPr lang="en-US" sz="2000" dirty="0"/>
                        <a:t>$7,000</a:t>
                      </a:r>
                    </a:p>
                  </a:txBody>
                  <a:tcPr>
                    <a:solidFill>
                      <a:schemeClr val="bg1">
                        <a:lumMod val="95000"/>
                      </a:schemeClr>
                    </a:solidFill>
                  </a:tcPr>
                </a:tc>
                <a:extLst>
                  <a:ext uri="{0D108BD9-81ED-4DB2-BD59-A6C34878D82A}">
                    <a16:rowId xmlns:a16="http://schemas.microsoft.com/office/drawing/2014/main" xmlns="" val="10002"/>
                  </a:ext>
                </a:extLst>
              </a:tr>
              <a:tr h="370840">
                <a:tc>
                  <a:txBody>
                    <a:bodyPr/>
                    <a:lstStyle/>
                    <a:p>
                      <a:pPr algn="ctr"/>
                      <a:r>
                        <a:rPr lang="en-US" sz="2000" dirty="0"/>
                        <a:t>$75,000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pPr algn="r"/>
                      <a:r>
                        <a:rPr lang="en-US" sz="2000" b="1" dirty="0">
                          <a:solidFill>
                            <a:schemeClr val="tx1"/>
                          </a:solidFill>
                        </a:rPr>
                        <a:t>NOT</a:t>
                      </a:r>
                    </a:p>
                  </a:txBody>
                  <a:tcPr>
                    <a:solidFill>
                      <a:schemeClr val="bg1">
                        <a:lumMod val="65000"/>
                      </a:schemeClr>
                    </a:solidFill>
                  </a:tcPr>
                </a:tc>
                <a:tc>
                  <a:txBody>
                    <a:bodyPr/>
                    <a:lstStyle/>
                    <a:p>
                      <a:r>
                        <a:rPr lang="en-US" sz="2000" dirty="0">
                          <a:solidFill>
                            <a:schemeClr val="tx1"/>
                          </a:solidFill>
                        </a:rPr>
                        <a:t> </a:t>
                      </a:r>
                      <a:r>
                        <a:rPr lang="en-US" sz="2000" b="1" dirty="0">
                          <a:solidFill>
                            <a:schemeClr val="tx1"/>
                          </a:solidFill>
                        </a:rPr>
                        <a:t>AFFECTED</a:t>
                      </a:r>
                    </a:p>
                  </a:txBody>
                  <a:tcPr>
                    <a:solidFill>
                      <a:schemeClr val="bg1">
                        <a:lumMod val="65000"/>
                      </a:schemeClr>
                    </a:solidFill>
                  </a:tcPr>
                </a:tc>
                <a:tc>
                  <a:txBody>
                    <a:bodyPr/>
                    <a:lstStyle/>
                    <a:p>
                      <a:endParaRPr lang="en-US" sz="2000" dirty="0"/>
                    </a:p>
                  </a:txBody>
                  <a:tcPr>
                    <a:solidFill>
                      <a:schemeClr val="bg1">
                        <a:lumMod val="65000"/>
                      </a:schemeClr>
                    </a:solidFill>
                  </a:tcPr>
                </a:tc>
                <a:tc>
                  <a:txBody>
                    <a:bodyPr/>
                    <a:lstStyle/>
                    <a:p>
                      <a:pPr algn="ctr"/>
                      <a:r>
                        <a:rPr lang="en-US" sz="2000" dirty="0"/>
                        <a:t>$10,500</a:t>
                      </a:r>
                    </a:p>
                  </a:txBody>
                  <a:tcPr>
                    <a:solidFill>
                      <a:schemeClr val="bg1">
                        <a:lumMod val="95000"/>
                      </a:schemeClr>
                    </a:solidFill>
                  </a:tcPr>
                </a:tc>
                <a:extLst>
                  <a:ext uri="{0D108BD9-81ED-4DB2-BD59-A6C34878D82A}">
                    <a16:rowId xmlns:a16="http://schemas.microsoft.com/office/drawing/2014/main" xmlns="" val="10003"/>
                  </a:ext>
                </a:extLst>
              </a:tr>
              <a:tr h="370840">
                <a:tc>
                  <a:txBody>
                    <a:bodyPr/>
                    <a:lstStyle/>
                    <a:p>
                      <a:pPr algn="ctr"/>
                      <a:r>
                        <a:rPr lang="en-US" sz="2000" dirty="0"/>
                        <a:t>$100,000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pPr algn="ctr"/>
                      <a:endParaRPr lang="en-US" sz="2000" dirty="0"/>
                    </a:p>
                  </a:txBody>
                  <a:tcPr>
                    <a:solidFill>
                      <a:schemeClr val="bg1">
                        <a:lumMod val="65000"/>
                      </a:schemeClr>
                    </a:solidFill>
                  </a:tcPr>
                </a:tc>
                <a:tc>
                  <a:txBody>
                    <a:bodyPr/>
                    <a:lstStyle/>
                    <a:p>
                      <a:pPr algn="ctr"/>
                      <a:endParaRPr lang="en-US" sz="2000" dirty="0"/>
                    </a:p>
                  </a:txBody>
                  <a:tcPr>
                    <a:solidFill>
                      <a:schemeClr val="bg1">
                        <a:lumMod val="65000"/>
                      </a:schemeClr>
                    </a:solidFill>
                  </a:tcPr>
                </a:tc>
                <a:tc>
                  <a:txBody>
                    <a:bodyPr/>
                    <a:lstStyle/>
                    <a:p>
                      <a:pPr algn="ctr"/>
                      <a:endParaRPr lang="en-US" sz="2000" dirty="0"/>
                    </a:p>
                  </a:txBody>
                  <a:tcPr>
                    <a:solidFill>
                      <a:schemeClr val="bg1">
                        <a:lumMod val="65000"/>
                      </a:schemeClr>
                    </a:solidFill>
                  </a:tcPr>
                </a:tc>
                <a:tc>
                  <a:txBody>
                    <a:bodyPr/>
                    <a:lstStyle/>
                    <a:p>
                      <a:pPr algn="ctr"/>
                      <a:r>
                        <a:rPr lang="en-US" sz="2000" dirty="0"/>
                        <a:t>$14,000</a:t>
                      </a:r>
                    </a:p>
                  </a:txBody>
                  <a:tcPr>
                    <a:solidFill>
                      <a:schemeClr val="bg1">
                        <a:lumMod val="95000"/>
                      </a:schemeClr>
                    </a:solidFill>
                  </a:tcPr>
                </a:tc>
                <a:extLst>
                  <a:ext uri="{0D108BD9-81ED-4DB2-BD59-A6C34878D82A}">
                    <a16:rowId xmlns:a16="http://schemas.microsoft.com/office/drawing/2014/main" xmlns="" val="10004"/>
                  </a:ext>
                </a:extLst>
              </a:tr>
              <a:tr h="370840">
                <a:tc>
                  <a:txBody>
                    <a:bodyPr/>
                    <a:lstStyle/>
                    <a:p>
                      <a:pPr algn="ctr"/>
                      <a:r>
                        <a:rPr lang="en-US" sz="2000" dirty="0"/>
                        <a:t>$200,000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pPr algn="ctr"/>
                      <a:endParaRPr lang="en-US" sz="2000" dirty="0"/>
                    </a:p>
                  </a:txBody>
                  <a:tcPr>
                    <a:solidFill>
                      <a:schemeClr val="bg1">
                        <a:lumMod val="65000"/>
                      </a:schemeClr>
                    </a:solidFill>
                  </a:tcPr>
                </a:tc>
                <a:tc>
                  <a:txBody>
                    <a:bodyPr/>
                    <a:lstStyle/>
                    <a:p>
                      <a:pPr algn="ctr"/>
                      <a:endParaRPr lang="en-US" sz="2000" dirty="0"/>
                    </a:p>
                  </a:txBody>
                  <a:tcPr>
                    <a:solidFill>
                      <a:schemeClr val="bg1">
                        <a:lumMod val="65000"/>
                      </a:schemeClr>
                    </a:solidFill>
                  </a:tcPr>
                </a:tc>
                <a:tc>
                  <a:txBody>
                    <a:bodyPr/>
                    <a:lstStyle/>
                    <a:p>
                      <a:pPr algn="ctr"/>
                      <a:r>
                        <a:rPr lang="en-US" sz="2000" dirty="0"/>
                        <a:t>$10,500</a:t>
                      </a:r>
                    </a:p>
                  </a:txBody>
                  <a:tcPr>
                    <a:solidFill>
                      <a:schemeClr val="bg1">
                        <a:lumMod val="95000"/>
                      </a:schemeClr>
                    </a:solidFill>
                  </a:tcPr>
                </a:tc>
                <a:tc>
                  <a:txBody>
                    <a:bodyPr/>
                    <a:lstStyle/>
                    <a:p>
                      <a:pPr algn="ctr"/>
                      <a:r>
                        <a:rPr lang="en-US" sz="2000" dirty="0"/>
                        <a:t>$28,000</a:t>
                      </a:r>
                    </a:p>
                  </a:txBody>
                  <a:tcPr>
                    <a:solidFill>
                      <a:schemeClr val="bg1">
                        <a:lumMod val="95000"/>
                      </a:schemeClr>
                    </a:solidFill>
                  </a:tcPr>
                </a:tc>
                <a:extLst>
                  <a:ext uri="{0D108BD9-81ED-4DB2-BD59-A6C34878D82A}">
                    <a16:rowId xmlns:a16="http://schemas.microsoft.com/office/drawing/2014/main" xmlns="" val="10005"/>
                  </a:ext>
                </a:extLst>
              </a:tr>
              <a:tr h="370840">
                <a:tc>
                  <a:txBody>
                    <a:bodyPr/>
                    <a:lstStyle/>
                    <a:p>
                      <a:pPr algn="ctr"/>
                      <a:r>
                        <a:rPr lang="en-US" sz="2000" dirty="0"/>
                        <a:t>$300,000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pPr algn="ctr"/>
                      <a:endParaRPr lang="en-US" sz="2000" dirty="0"/>
                    </a:p>
                  </a:txBody>
                  <a:tcPr>
                    <a:solidFill>
                      <a:schemeClr val="bg1">
                        <a:lumMod val="65000"/>
                      </a:schemeClr>
                    </a:solidFill>
                  </a:tcPr>
                </a:tc>
                <a:tc>
                  <a:txBody>
                    <a:bodyPr/>
                    <a:lstStyle/>
                    <a:p>
                      <a:pPr algn="ctr"/>
                      <a:r>
                        <a:rPr lang="en-US" sz="2000" dirty="0"/>
                        <a:t>$7,000</a:t>
                      </a:r>
                    </a:p>
                  </a:txBody>
                  <a:tcPr>
                    <a:solidFill>
                      <a:schemeClr val="bg1">
                        <a:lumMod val="95000"/>
                      </a:schemeClr>
                    </a:solidFill>
                  </a:tcPr>
                </a:tc>
                <a:tc>
                  <a:txBody>
                    <a:bodyPr/>
                    <a:lstStyle/>
                    <a:p>
                      <a:pPr algn="ctr"/>
                      <a:r>
                        <a:rPr lang="en-US" sz="2000" dirty="0"/>
                        <a:t>$24,500</a:t>
                      </a:r>
                    </a:p>
                  </a:txBody>
                  <a:tcPr>
                    <a:solidFill>
                      <a:schemeClr val="bg1">
                        <a:lumMod val="95000"/>
                      </a:schemeClr>
                    </a:solidFill>
                  </a:tcPr>
                </a:tc>
                <a:tc>
                  <a:txBody>
                    <a:bodyPr/>
                    <a:lstStyle/>
                    <a:p>
                      <a:pPr algn="ctr"/>
                      <a:r>
                        <a:rPr lang="en-US" sz="2000" dirty="0"/>
                        <a:t>$42,000</a:t>
                      </a:r>
                    </a:p>
                  </a:txBody>
                  <a:tcPr>
                    <a:solidFill>
                      <a:schemeClr val="bg1">
                        <a:lumMod val="95000"/>
                      </a:schemeClr>
                    </a:solidFill>
                  </a:tcPr>
                </a:tc>
                <a:extLst>
                  <a:ext uri="{0D108BD9-81ED-4DB2-BD59-A6C34878D82A}">
                    <a16:rowId xmlns:a16="http://schemas.microsoft.com/office/drawing/2014/main" xmlns="" val="10006"/>
                  </a:ext>
                </a:extLst>
              </a:tr>
              <a:tr h="370840">
                <a:tc>
                  <a:txBody>
                    <a:bodyPr/>
                    <a:lstStyle/>
                    <a:p>
                      <a:pPr algn="ctr"/>
                      <a:r>
                        <a:rPr lang="en-US" sz="2000" dirty="0"/>
                        <a:t>$400,000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pPr algn="ctr"/>
                      <a:r>
                        <a:rPr lang="en-US" sz="2000" dirty="0"/>
                        <a:t>$3,500</a:t>
                      </a:r>
                    </a:p>
                  </a:txBody>
                  <a:tcPr>
                    <a:solidFill>
                      <a:schemeClr val="bg1">
                        <a:lumMod val="95000"/>
                      </a:schemeClr>
                    </a:solidFill>
                  </a:tcPr>
                </a:tc>
                <a:tc>
                  <a:txBody>
                    <a:bodyPr/>
                    <a:lstStyle/>
                    <a:p>
                      <a:pPr algn="ctr"/>
                      <a:r>
                        <a:rPr lang="en-US" sz="2000" dirty="0"/>
                        <a:t>$21,000</a:t>
                      </a:r>
                    </a:p>
                  </a:txBody>
                  <a:tcPr>
                    <a:solidFill>
                      <a:schemeClr val="bg1">
                        <a:lumMod val="95000"/>
                      </a:schemeClr>
                    </a:solidFill>
                  </a:tcPr>
                </a:tc>
                <a:tc>
                  <a:txBody>
                    <a:bodyPr/>
                    <a:lstStyle/>
                    <a:p>
                      <a:pPr algn="ctr"/>
                      <a:r>
                        <a:rPr lang="en-US" sz="2000" dirty="0"/>
                        <a:t>$38,500</a:t>
                      </a:r>
                    </a:p>
                  </a:txBody>
                  <a:tcPr>
                    <a:solidFill>
                      <a:schemeClr val="bg1">
                        <a:lumMod val="95000"/>
                      </a:schemeClr>
                    </a:solidFill>
                  </a:tcPr>
                </a:tc>
                <a:tc>
                  <a:txBody>
                    <a:bodyPr/>
                    <a:lstStyle/>
                    <a:p>
                      <a:pPr algn="ctr"/>
                      <a:r>
                        <a:rPr lang="en-US" sz="2000" dirty="0"/>
                        <a:t>$56,000</a:t>
                      </a:r>
                    </a:p>
                  </a:txBody>
                  <a:tcPr>
                    <a:solidFill>
                      <a:schemeClr val="bg1">
                        <a:lumMod val="95000"/>
                      </a:schemeClr>
                    </a:solidFill>
                  </a:tcPr>
                </a:tc>
                <a:extLst>
                  <a:ext uri="{0D108BD9-81ED-4DB2-BD59-A6C34878D82A}">
                    <a16:rowId xmlns:a16="http://schemas.microsoft.com/office/drawing/2014/main" xmlns="" val="10007"/>
                  </a:ext>
                </a:extLst>
              </a:tr>
              <a:tr h="370840">
                <a:tc>
                  <a:txBody>
                    <a:bodyPr/>
                    <a:lstStyle/>
                    <a:p>
                      <a:pPr algn="ctr"/>
                      <a:r>
                        <a:rPr lang="en-US" sz="2000" dirty="0"/>
                        <a:t>$500,000</a:t>
                      </a:r>
                    </a:p>
                  </a:txBody>
                  <a:tcPr>
                    <a:solidFill>
                      <a:schemeClr val="accent1">
                        <a:lumMod val="40000"/>
                        <a:lumOff val="60000"/>
                      </a:schemeClr>
                    </a:solidFill>
                  </a:tcPr>
                </a:tc>
                <a:tc>
                  <a:txBody>
                    <a:bodyPr/>
                    <a:lstStyle/>
                    <a:p>
                      <a:endParaRPr lang="en-US" sz="2000" dirty="0"/>
                    </a:p>
                  </a:txBody>
                  <a:tcPr>
                    <a:solidFill>
                      <a:schemeClr val="bg1">
                        <a:lumMod val="65000"/>
                      </a:schemeClr>
                    </a:solidFill>
                  </a:tcPr>
                </a:tc>
                <a:tc>
                  <a:txBody>
                    <a:bodyPr/>
                    <a:lstStyle/>
                    <a:p>
                      <a:pPr algn="ctr"/>
                      <a:r>
                        <a:rPr lang="en-US" sz="2000" dirty="0"/>
                        <a:t>$17,500</a:t>
                      </a:r>
                    </a:p>
                  </a:txBody>
                  <a:tcPr>
                    <a:solidFill>
                      <a:schemeClr val="bg1">
                        <a:lumMod val="95000"/>
                      </a:schemeClr>
                    </a:solidFill>
                  </a:tcPr>
                </a:tc>
                <a:tc>
                  <a:txBody>
                    <a:bodyPr/>
                    <a:lstStyle/>
                    <a:p>
                      <a:pPr algn="ctr"/>
                      <a:r>
                        <a:rPr lang="en-US" sz="2000" dirty="0"/>
                        <a:t>$35,000</a:t>
                      </a:r>
                    </a:p>
                  </a:txBody>
                  <a:tcPr>
                    <a:solidFill>
                      <a:schemeClr val="bg1">
                        <a:lumMod val="95000"/>
                      </a:schemeClr>
                    </a:solidFill>
                  </a:tcPr>
                </a:tc>
                <a:tc>
                  <a:txBody>
                    <a:bodyPr/>
                    <a:lstStyle/>
                    <a:p>
                      <a:pPr algn="ctr"/>
                      <a:r>
                        <a:rPr lang="en-US" sz="2000" dirty="0"/>
                        <a:t>$52,500</a:t>
                      </a:r>
                    </a:p>
                  </a:txBody>
                  <a:tcPr>
                    <a:solidFill>
                      <a:schemeClr val="bg1">
                        <a:lumMod val="95000"/>
                      </a:schemeClr>
                    </a:solidFill>
                  </a:tcPr>
                </a:tc>
                <a:tc>
                  <a:txBody>
                    <a:bodyPr/>
                    <a:lstStyle/>
                    <a:p>
                      <a:pPr algn="ctr"/>
                      <a:r>
                        <a:rPr lang="en-US" sz="2000" dirty="0"/>
                        <a:t>$70,000</a:t>
                      </a:r>
                    </a:p>
                  </a:txBody>
                  <a:tcPr>
                    <a:solidFill>
                      <a:schemeClr val="bg1">
                        <a:lumMod val="95000"/>
                      </a:schemeClr>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499923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282" y="1091258"/>
            <a:ext cx="8871391" cy="788949"/>
          </a:xfrm>
        </p:spPr>
        <p:txBody>
          <a:bodyPr>
            <a:normAutofit fontScale="90000"/>
          </a:bodyPr>
          <a:lstStyle/>
          <a:p>
            <a:r>
              <a:rPr lang="en-US" dirty="0"/>
              <a:t>Passive investment income  </a:t>
            </a:r>
            <a:br>
              <a:rPr lang="en-US" dirty="0"/>
            </a:br>
            <a:r>
              <a:rPr lang="en-US" sz="3100" dirty="0"/>
              <a:t>Reduce ability to claim 12.5% business tax rate</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377283" y="1667322"/>
            <a:ext cx="8323088" cy="5685493"/>
          </a:xfrm>
        </p:spPr>
        <p:txBody>
          <a:bodyPr>
            <a:normAutofit fontScale="92500" lnSpcReduction="10000"/>
          </a:bodyPr>
          <a:lstStyle/>
          <a:p>
            <a:pPr marL="0" indent="0">
              <a:buNone/>
            </a:pPr>
            <a:r>
              <a:rPr lang="en-US" sz="2400" dirty="0"/>
              <a:t>Calculation of (realized) investment income (not all inclusive)</a:t>
            </a:r>
          </a:p>
          <a:p>
            <a:pPr marL="0" indent="0">
              <a:buNone/>
            </a:pPr>
            <a:r>
              <a:rPr lang="en-US" sz="2400" dirty="0"/>
              <a:t>Add:</a:t>
            </a:r>
          </a:p>
          <a:p>
            <a:r>
              <a:rPr lang="en-US" sz="2400" dirty="0"/>
              <a:t>Taxable capital gains on investment assets</a:t>
            </a:r>
          </a:p>
          <a:p>
            <a:r>
              <a:rPr lang="en-US" sz="2400" dirty="0"/>
              <a:t>Passive interest income</a:t>
            </a:r>
          </a:p>
          <a:p>
            <a:r>
              <a:rPr lang="en-US" sz="2400" dirty="0"/>
              <a:t>Foreign investment income</a:t>
            </a:r>
          </a:p>
          <a:p>
            <a:r>
              <a:rPr lang="en-US" sz="2400" dirty="0"/>
              <a:t>Portfolio dividends</a:t>
            </a:r>
          </a:p>
          <a:p>
            <a:pPr marL="0" indent="0">
              <a:buNone/>
            </a:pPr>
            <a:r>
              <a:rPr lang="en-US" sz="2400" dirty="0"/>
              <a:t>Less:</a:t>
            </a:r>
          </a:p>
          <a:p>
            <a:r>
              <a:rPr lang="en-US" sz="2400" dirty="0"/>
              <a:t>Investment expenses (fees, interest, other)</a:t>
            </a:r>
          </a:p>
          <a:p>
            <a:r>
              <a:rPr lang="en-US" sz="2400" dirty="0"/>
              <a:t>Allowable capital losses of current year</a:t>
            </a:r>
          </a:p>
          <a:p>
            <a:pPr marL="0" indent="0">
              <a:buNone/>
            </a:pPr>
            <a:endParaRPr lang="en-US" sz="2160" dirty="0"/>
          </a:p>
          <a:p>
            <a:pPr marL="0" indent="0">
              <a:buNone/>
            </a:pPr>
            <a:r>
              <a:rPr lang="en-US" sz="2160" dirty="0"/>
              <a:t>Excludes</a:t>
            </a:r>
          </a:p>
          <a:p>
            <a:r>
              <a:rPr lang="en-US" sz="2160" dirty="0"/>
              <a:t>Unrealized portfolio gains</a:t>
            </a:r>
          </a:p>
          <a:p>
            <a:r>
              <a:rPr lang="en-US" sz="2160" dirty="0"/>
              <a:t>Investment income in exempt policies</a:t>
            </a:r>
          </a:p>
          <a:p>
            <a:r>
              <a:rPr lang="en-US" sz="2160" dirty="0"/>
              <a:t>Taxable capital gains on practice assets</a:t>
            </a:r>
            <a:endParaRPr lang="en-CA" sz="2160" dirty="0"/>
          </a:p>
          <a:p>
            <a:pPr marL="0" indent="0">
              <a:buNone/>
            </a:pPr>
            <a:endParaRPr lang="en-US" sz="2400" dirty="0"/>
          </a:p>
        </p:txBody>
      </p:sp>
    </p:spTree>
    <p:extLst>
      <p:ext uri="{BB962C8B-B14F-4D97-AF65-F5344CB8AC3E}">
        <p14:creationId xmlns:p14="http://schemas.microsoft.com/office/powerpoint/2010/main" val="2358944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5394" y="659210"/>
            <a:ext cx="10441160" cy="1405417"/>
          </a:xfrm>
        </p:spPr>
        <p:txBody>
          <a:bodyPr>
            <a:normAutofit fontScale="90000"/>
          </a:bodyPr>
          <a:lstStyle/>
          <a:p>
            <a:r>
              <a:rPr lang="en-US" dirty="0"/>
              <a:t>Passive investment income</a:t>
            </a:r>
            <a:br>
              <a:rPr lang="en-US" dirty="0"/>
            </a:br>
            <a:r>
              <a:rPr lang="en-US" sz="3100" dirty="0"/>
              <a:t>Require payment of “high tax rate” dividends to recover taxes paid on investment income</a:t>
            </a:r>
            <a:r>
              <a:rPr lang="en-US" sz="2800" dirty="0"/>
              <a:t/>
            </a:r>
            <a:br>
              <a:rPr lang="en-US" sz="2800" dirty="0"/>
            </a:br>
            <a:r>
              <a:rPr lang="en-US" sz="2800" dirty="0"/>
              <a:t/>
            </a:r>
            <a:br>
              <a:rPr lang="en-US" sz="2800" dirty="0"/>
            </a:br>
            <a:r>
              <a:rPr lang="en-US" sz="2800" dirty="0"/>
              <a:t>Corporate tax rates (pre-budget)</a:t>
            </a:r>
          </a:p>
        </p:txBody>
      </p:sp>
      <p:graphicFrame>
        <p:nvGraphicFramePr>
          <p:cNvPr id="4" name="Table 3">
            <a:extLst>
              <a:ext uri="{FF2B5EF4-FFF2-40B4-BE49-F238E27FC236}">
                <a16:creationId xmlns:a16="http://schemas.microsoft.com/office/drawing/2014/main" xmlns="" id="{90C3BC2C-812F-4D92-980C-12F3250FA4F8}"/>
              </a:ext>
            </a:extLst>
          </p:cNvPr>
          <p:cNvGraphicFramePr>
            <a:graphicFrameLocks noGrp="1"/>
          </p:cNvGraphicFramePr>
          <p:nvPr>
            <p:extLst>
              <p:ext uri="{D42A27DB-BD31-4B8C-83A1-F6EECF244321}">
                <p14:modId xmlns:p14="http://schemas.microsoft.com/office/powerpoint/2010/main" val="1797964887"/>
              </p:ext>
            </p:extLst>
          </p:nvPr>
        </p:nvGraphicFramePr>
        <p:xfrm>
          <a:off x="2059410" y="2387402"/>
          <a:ext cx="6984776" cy="4530202"/>
        </p:xfrm>
        <a:graphic>
          <a:graphicData uri="http://schemas.openxmlformats.org/drawingml/2006/table">
            <a:tbl>
              <a:tblPr firstRow="1" bandRow="1">
                <a:tableStyleId>{5C22544A-7EE6-4342-B048-85BDC9FD1C3A}</a:tableStyleId>
              </a:tblPr>
              <a:tblGrid>
                <a:gridCol w="4660487">
                  <a:extLst>
                    <a:ext uri="{9D8B030D-6E8A-4147-A177-3AD203B41FA5}">
                      <a16:colId xmlns:a16="http://schemas.microsoft.com/office/drawing/2014/main" xmlns="" val="3561195375"/>
                    </a:ext>
                  </a:extLst>
                </a:gridCol>
                <a:gridCol w="2324289">
                  <a:extLst>
                    <a:ext uri="{9D8B030D-6E8A-4147-A177-3AD203B41FA5}">
                      <a16:colId xmlns:a16="http://schemas.microsoft.com/office/drawing/2014/main" xmlns="" val="252875537"/>
                    </a:ext>
                  </a:extLst>
                </a:gridCol>
              </a:tblGrid>
              <a:tr h="445094">
                <a:tc>
                  <a:txBody>
                    <a:bodyPr/>
                    <a:lstStyle/>
                    <a:p>
                      <a:endParaRPr lang="en-CA" sz="2200" dirty="0"/>
                    </a:p>
                  </a:txBody>
                  <a:tcPr marL="109749" marR="109749" marT="54875" marB="54875"/>
                </a:tc>
                <a:tc>
                  <a:txBody>
                    <a:bodyPr/>
                    <a:lstStyle/>
                    <a:p>
                      <a:pPr algn="ctr"/>
                      <a:r>
                        <a:rPr lang="en-US" sz="2200" dirty="0">
                          <a:solidFill>
                            <a:schemeClr val="tx1"/>
                          </a:solidFill>
                        </a:rPr>
                        <a:t>2019</a:t>
                      </a:r>
                      <a:endParaRPr lang="en-CA" sz="2200" dirty="0">
                        <a:solidFill>
                          <a:schemeClr val="tx1"/>
                        </a:solidFill>
                      </a:endParaRPr>
                    </a:p>
                  </a:txBody>
                  <a:tcPr marL="109749" marR="109749" marT="54875" marB="54875"/>
                </a:tc>
                <a:extLst>
                  <a:ext uri="{0D108BD9-81ED-4DB2-BD59-A6C34878D82A}">
                    <a16:rowId xmlns:a16="http://schemas.microsoft.com/office/drawing/2014/main" xmlns="" val="1932126723"/>
                  </a:ext>
                </a:extLst>
              </a:tr>
              <a:tr h="445094">
                <a:tc>
                  <a:txBody>
                    <a:bodyPr/>
                    <a:lstStyle/>
                    <a:p>
                      <a:r>
                        <a:rPr lang="en-US" sz="2200" dirty="0"/>
                        <a:t>Practice income up to $500,000</a:t>
                      </a:r>
                    </a:p>
                  </a:txBody>
                  <a:tcPr marL="109749" marR="109749" marT="54875" marB="54875"/>
                </a:tc>
                <a:tc>
                  <a:txBody>
                    <a:bodyPr/>
                    <a:lstStyle/>
                    <a:p>
                      <a:pPr algn="ctr"/>
                      <a:endParaRPr lang="en-CA" sz="2200" dirty="0"/>
                    </a:p>
                  </a:txBody>
                  <a:tcPr marL="109749" marR="109749" marT="54875" marB="54875"/>
                </a:tc>
                <a:extLst>
                  <a:ext uri="{0D108BD9-81ED-4DB2-BD59-A6C34878D82A}">
                    <a16:rowId xmlns:a16="http://schemas.microsoft.com/office/drawing/2014/main" xmlns="" val="918146186"/>
                  </a:ext>
                </a:extLst>
              </a:tr>
              <a:tr h="445094">
                <a:tc>
                  <a:txBody>
                    <a:bodyPr/>
                    <a:lstStyle/>
                    <a:p>
                      <a:pPr marL="285750" indent="-285750">
                        <a:buFont typeface="Arial" panose="020B0604020202020204" pitchFamily="34" charset="0"/>
                        <a:buChar char="•"/>
                      </a:pPr>
                      <a:r>
                        <a:rPr lang="en-US" sz="2200" dirty="0"/>
                        <a:t>Corporate tax rate</a:t>
                      </a:r>
                      <a:endParaRPr lang="en-CA" sz="2200" dirty="0"/>
                    </a:p>
                  </a:txBody>
                  <a:tcPr marL="109749" marR="109749" marT="54875" marB="54875"/>
                </a:tc>
                <a:tc>
                  <a:txBody>
                    <a:bodyPr/>
                    <a:lstStyle/>
                    <a:p>
                      <a:pPr algn="ctr"/>
                      <a:r>
                        <a:rPr lang="en-US" sz="2200" dirty="0"/>
                        <a:t>12.5%</a:t>
                      </a:r>
                      <a:endParaRPr lang="en-CA" sz="2200" dirty="0"/>
                    </a:p>
                  </a:txBody>
                  <a:tcPr marL="109749" marR="109749" marT="54875" marB="54875"/>
                </a:tc>
                <a:extLst>
                  <a:ext uri="{0D108BD9-81ED-4DB2-BD59-A6C34878D82A}">
                    <a16:rowId xmlns:a16="http://schemas.microsoft.com/office/drawing/2014/main" xmlns="" val="629519713"/>
                  </a:ext>
                </a:extLst>
              </a:tr>
              <a:tr h="768244">
                <a:tc>
                  <a:txBody>
                    <a:bodyPr/>
                    <a:lstStyle/>
                    <a:p>
                      <a:pPr marL="285750" indent="-285750">
                        <a:buFont typeface="Arial" panose="020B0604020202020204" pitchFamily="34" charset="0"/>
                        <a:buChar char="•"/>
                      </a:pPr>
                      <a:r>
                        <a:rPr lang="en-US" sz="2200" dirty="0"/>
                        <a:t>Highest dividend tax rate (est’d)</a:t>
                      </a:r>
                      <a:endParaRPr lang="en-CA" sz="2200" dirty="0"/>
                    </a:p>
                  </a:txBody>
                  <a:tcPr marL="109749" marR="109749" marT="54875" marB="54875"/>
                </a:tc>
                <a:tc>
                  <a:txBody>
                    <a:bodyPr/>
                    <a:lstStyle/>
                    <a:p>
                      <a:pPr algn="ctr"/>
                      <a:r>
                        <a:rPr lang="en-US" sz="2200" dirty="0"/>
                        <a:t>46.86%</a:t>
                      </a:r>
                      <a:endParaRPr lang="en-CA" sz="2200" dirty="0"/>
                    </a:p>
                  </a:txBody>
                  <a:tcPr marL="109749" marR="109749" marT="54875" marB="54875"/>
                </a:tc>
                <a:extLst>
                  <a:ext uri="{0D108BD9-81ED-4DB2-BD59-A6C34878D82A}">
                    <a16:rowId xmlns:a16="http://schemas.microsoft.com/office/drawing/2014/main" xmlns="" val="1214393513"/>
                  </a:ext>
                </a:extLst>
              </a:tr>
              <a:tr h="445094">
                <a:tc>
                  <a:txBody>
                    <a:bodyPr/>
                    <a:lstStyle/>
                    <a:p>
                      <a:endParaRPr lang="en-CA" sz="2200" dirty="0"/>
                    </a:p>
                  </a:txBody>
                  <a:tcPr marL="109749" marR="109749" marT="54875" marB="54875"/>
                </a:tc>
                <a:tc>
                  <a:txBody>
                    <a:bodyPr/>
                    <a:lstStyle/>
                    <a:p>
                      <a:pPr algn="ctr"/>
                      <a:endParaRPr lang="en-CA" sz="2200" dirty="0"/>
                    </a:p>
                  </a:txBody>
                  <a:tcPr marL="109749" marR="109749" marT="54875" marB="54875"/>
                </a:tc>
                <a:extLst>
                  <a:ext uri="{0D108BD9-81ED-4DB2-BD59-A6C34878D82A}">
                    <a16:rowId xmlns:a16="http://schemas.microsoft.com/office/drawing/2014/main" xmlns="" val="3113066209"/>
                  </a:ext>
                </a:extLst>
              </a:tr>
              <a:tr h="768244">
                <a:tc>
                  <a:txBody>
                    <a:bodyPr/>
                    <a:lstStyle/>
                    <a:p>
                      <a:r>
                        <a:rPr lang="en-US" sz="2200" dirty="0"/>
                        <a:t>Practice income over $500,000</a:t>
                      </a:r>
                      <a:endParaRPr lang="en-CA" sz="2200" dirty="0"/>
                    </a:p>
                  </a:txBody>
                  <a:tcPr marL="109749" marR="109749" marT="54875" marB="54875"/>
                </a:tc>
                <a:tc>
                  <a:txBody>
                    <a:bodyPr/>
                    <a:lstStyle/>
                    <a:p>
                      <a:pPr algn="ctr"/>
                      <a:endParaRPr lang="en-CA" sz="2200" dirty="0"/>
                    </a:p>
                  </a:txBody>
                  <a:tcPr marL="109749" marR="109749" marT="54875" marB="54875"/>
                </a:tc>
                <a:extLst>
                  <a:ext uri="{0D108BD9-81ED-4DB2-BD59-A6C34878D82A}">
                    <a16:rowId xmlns:a16="http://schemas.microsoft.com/office/drawing/2014/main" xmlns="" val="4230292574"/>
                  </a:ext>
                </a:extLst>
              </a:tr>
              <a:tr h="445094">
                <a:tc>
                  <a:txBody>
                    <a:bodyPr/>
                    <a:lstStyle/>
                    <a:p>
                      <a:pPr marL="285750" indent="-285750">
                        <a:buFont typeface="Arial" panose="020B0604020202020204" pitchFamily="34" charset="0"/>
                        <a:buChar char="•"/>
                      </a:pPr>
                      <a:r>
                        <a:rPr lang="en-US" sz="2200" dirty="0"/>
                        <a:t>Corporate tax rate</a:t>
                      </a:r>
                      <a:endParaRPr lang="en-CA" sz="2200" dirty="0"/>
                    </a:p>
                  </a:txBody>
                  <a:tcPr marL="109749" marR="109749" marT="54875" marB="54875"/>
                </a:tc>
                <a:tc>
                  <a:txBody>
                    <a:bodyPr/>
                    <a:lstStyle/>
                    <a:p>
                      <a:pPr algn="ctr"/>
                      <a:r>
                        <a:rPr lang="en-US" sz="2200" dirty="0"/>
                        <a:t>26.5%</a:t>
                      </a:r>
                      <a:endParaRPr lang="en-CA" sz="2200" dirty="0"/>
                    </a:p>
                  </a:txBody>
                  <a:tcPr marL="109749" marR="109749" marT="54875" marB="54875"/>
                </a:tc>
                <a:extLst>
                  <a:ext uri="{0D108BD9-81ED-4DB2-BD59-A6C34878D82A}">
                    <a16:rowId xmlns:a16="http://schemas.microsoft.com/office/drawing/2014/main" xmlns="" val="2892920429"/>
                  </a:ext>
                </a:extLst>
              </a:tr>
              <a:tr h="768244">
                <a:tc>
                  <a:txBody>
                    <a:bodyPr/>
                    <a:lstStyle/>
                    <a:p>
                      <a:pPr marL="285750" indent="-285750">
                        <a:buFont typeface="Arial" panose="020B0604020202020204" pitchFamily="34" charset="0"/>
                        <a:buChar char="•"/>
                      </a:pPr>
                      <a:r>
                        <a:rPr lang="en-US" sz="2200" dirty="0"/>
                        <a:t>Highest dividend tax rate</a:t>
                      </a:r>
                      <a:endParaRPr lang="en-CA" sz="2200" dirty="0"/>
                    </a:p>
                  </a:txBody>
                  <a:tcPr marL="109749" marR="109749" marT="54875" marB="54875"/>
                </a:tc>
                <a:tc>
                  <a:txBody>
                    <a:bodyPr/>
                    <a:lstStyle/>
                    <a:p>
                      <a:pPr algn="ctr"/>
                      <a:r>
                        <a:rPr lang="en-US" sz="2200" dirty="0"/>
                        <a:t>39.34%</a:t>
                      </a:r>
                      <a:endParaRPr lang="en-CA" sz="2200" dirty="0"/>
                    </a:p>
                  </a:txBody>
                  <a:tcPr marL="109749" marR="109749" marT="54875" marB="54875"/>
                </a:tc>
                <a:extLst>
                  <a:ext uri="{0D108BD9-81ED-4DB2-BD59-A6C34878D82A}">
                    <a16:rowId xmlns:a16="http://schemas.microsoft.com/office/drawing/2014/main" xmlns="" val="2268718735"/>
                  </a:ext>
                </a:extLst>
              </a:tr>
            </a:tbl>
          </a:graphicData>
        </a:graphic>
      </p:graphicFrame>
    </p:spTree>
    <p:extLst>
      <p:ext uri="{BB962C8B-B14F-4D97-AF65-F5344CB8AC3E}">
        <p14:creationId xmlns:p14="http://schemas.microsoft.com/office/powerpoint/2010/main" val="160427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1376F-D03C-4CD7-8AC4-4B16FA1FA5B6}"/>
              </a:ext>
            </a:extLst>
          </p:cNvPr>
          <p:cNvSpPr>
            <a:spLocks noGrp="1"/>
          </p:cNvSpPr>
          <p:nvPr>
            <p:ph type="title"/>
          </p:nvPr>
        </p:nvSpPr>
        <p:spPr/>
        <p:txBody>
          <a:bodyPr>
            <a:normAutofit/>
          </a:bodyPr>
          <a:lstStyle/>
          <a:p>
            <a:r>
              <a:rPr lang="en-US" sz="4000" dirty="0"/>
              <a:t>Agenda</a:t>
            </a:r>
            <a:endParaRPr lang="en-CA" sz="4000" dirty="0"/>
          </a:p>
        </p:txBody>
      </p:sp>
      <p:sp>
        <p:nvSpPr>
          <p:cNvPr id="3" name="Content Placeholder 2">
            <a:extLst>
              <a:ext uri="{FF2B5EF4-FFF2-40B4-BE49-F238E27FC236}">
                <a16:creationId xmlns:a16="http://schemas.microsoft.com/office/drawing/2014/main" xmlns="" id="{272556D1-7EBF-4F3F-8E35-6E4A18176470}"/>
              </a:ext>
            </a:extLst>
          </p:cNvPr>
          <p:cNvSpPr>
            <a:spLocks noGrp="1"/>
          </p:cNvSpPr>
          <p:nvPr>
            <p:ph idx="1"/>
          </p:nvPr>
        </p:nvSpPr>
        <p:spPr>
          <a:xfrm>
            <a:off x="1006476" y="1811338"/>
            <a:ext cx="11998150" cy="5472608"/>
          </a:xfrm>
        </p:spPr>
        <p:txBody>
          <a:bodyPr>
            <a:normAutofit/>
          </a:bodyPr>
          <a:lstStyle/>
          <a:p>
            <a:r>
              <a:rPr lang="en-US" dirty="0"/>
              <a:t>Income sprinkling (“TOSI”) rules</a:t>
            </a:r>
          </a:p>
          <a:p>
            <a:r>
              <a:rPr lang="en-US" dirty="0"/>
              <a:t>Taxation of passive investments within a corporation</a:t>
            </a:r>
          </a:p>
          <a:p>
            <a:r>
              <a:rPr lang="en-US" dirty="0"/>
              <a:t>What should we be doing now ?</a:t>
            </a:r>
          </a:p>
          <a:p>
            <a:pPr lvl="1"/>
            <a:endParaRPr lang="en-CA" dirty="0"/>
          </a:p>
          <a:p>
            <a:endParaRPr lang="en-CA" dirty="0"/>
          </a:p>
        </p:txBody>
      </p:sp>
    </p:spTree>
    <p:extLst>
      <p:ext uri="{BB962C8B-B14F-4D97-AF65-F5344CB8AC3E}">
        <p14:creationId xmlns:p14="http://schemas.microsoft.com/office/powerpoint/2010/main" val="1507196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678A09-6BE8-4524-ADC7-40A465EE1249}"/>
              </a:ext>
            </a:extLst>
          </p:cNvPr>
          <p:cNvSpPr>
            <a:spLocks noGrp="1"/>
          </p:cNvSpPr>
          <p:nvPr>
            <p:ph idx="1"/>
          </p:nvPr>
        </p:nvSpPr>
        <p:spPr>
          <a:xfrm>
            <a:off x="1006476" y="1955354"/>
            <a:ext cx="12619038" cy="5458275"/>
          </a:xfrm>
        </p:spPr>
        <p:txBody>
          <a:bodyPr/>
          <a:lstStyle/>
          <a:p>
            <a:endParaRPr lang="en-US" dirty="0"/>
          </a:p>
          <a:p>
            <a:r>
              <a:rPr lang="en-US" dirty="0"/>
              <a:t>Rules will not affect your corporation if it pays taxes at the low rate (12.5% for 2019) on practice income (i.e. the corporation is in a “NOT AFFECTED” area of Chart A above)</a:t>
            </a:r>
          </a:p>
          <a:p>
            <a:r>
              <a:rPr lang="en-US" dirty="0"/>
              <a:t>Proper management of dividends paid will minimize the effect of the rules if they do apply</a:t>
            </a:r>
            <a:endParaRPr lang="en-CA" dirty="0"/>
          </a:p>
        </p:txBody>
      </p:sp>
      <p:sp>
        <p:nvSpPr>
          <p:cNvPr id="4" name="Title 1"/>
          <p:cNvSpPr>
            <a:spLocks noGrp="1"/>
          </p:cNvSpPr>
          <p:nvPr>
            <p:ph type="title"/>
          </p:nvPr>
        </p:nvSpPr>
        <p:spPr>
          <a:xfrm>
            <a:off x="1051298" y="587202"/>
            <a:ext cx="10441160" cy="1405417"/>
          </a:xfrm>
        </p:spPr>
        <p:txBody>
          <a:bodyPr>
            <a:normAutofit fontScale="90000"/>
          </a:bodyPr>
          <a:lstStyle/>
          <a:p>
            <a:r>
              <a:rPr lang="en-US" dirty="0"/>
              <a:t>Passive investment income</a:t>
            </a:r>
            <a:br>
              <a:rPr lang="en-US" dirty="0"/>
            </a:br>
            <a:r>
              <a:rPr lang="en-US" sz="3100" dirty="0"/>
              <a:t>Require payment of “high tax rate” dividends to recover taxes paid on investment income</a:t>
            </a:r>
            <a:r>
              <a:rPr lang="en-US" sz="2800" dirty="0"/>
              <a:t/>
            </a:r>
            <a:br>
              <a:rPr lang="en-US" sz="2800" dirty="0"/>
            </a:br>
            <a:endParaRPr lang="en-US" sz="2800" dirty="0"/>
          </a:p>
        </p:txBody>
      </p:sp>
    </p:spTree>
    <p:extLst>
      <p:ext uri="{BB962C8B-B14F-4D97-AF65-F5344CB8AC3E}">
        <p14:creationId xmlns:p14="http://schemas.microsoft.com/office/powerpoint/2010/main" val="1038939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475" y="659210"/>
            <a:ext cx="10441160" cy="1097492"/>
          </a:xfrm>
        </p:spPr>
        <p:txBody>
          <a:bodyPr>
            <a:normAutofit fontScale="90000"/>
          </a:bodyPr>
          <a:lstStyle/>
          <a:p>
            <a:r>
              <a:rPr lang="en-US" dirty="0"/>
              <a:t>Passive investment income changes</a:t>
            </a:r>
            <a:br>
              <a:rPr lang="en-US" dirty="0"/>
            </a:br>
            <a:r>
              <a:rPr lang="en-US" dirty="0"/>
              <a:t>Total effect</a:t>
            </a:r>
          </a:p>
        </p:txBody>
      </p:sp>
      <p:graphicFrame>
        <p:nvGraphicFramePr>
          <p:cNvPr id="5" name="Content Placeholder 4">
            <a:extLst>
              <a:ext uri="{FF2B5EF4-FFF2-40B4-BE49-F238E27FC236}">
                <a16:creationId xmlns:a16="http://schemas.microsoft.com/office/drawing/2014/main" xmlns="" id="{57E1EBF1-D39F-498D-862B-0FDC0D9F72F1}"/>
              </a:ext>
            </a:extLst>
          </p:cNvPr>
          <p:cNvGraphicFramePr>
            <a:graphicFrameLocks noGrp="1"/>
          </p:cNvGraphicFramePr>
          <p:nvPr>
            <p:ph idx="1"/>
            <p:extLst>
              <p:ext uri="{D42A27DB-BD31-4B8C-83A1-F6EECF244321}">
                <p14:modId xmlns:p14="http://schemas.microsoft.com/office/powerpoint/2010/main" val="3044471440"/>
              </p:ext>
            </p:extLst>
          </p:nvPr>
        </p:nvGraphicFramePr>
        <p:xfrm>
          <a:off x="1346126" y="1883346"/>
          <a:ext cx="11939735" cy="5375498"/>
        </p:xfrm>
        <a:graphic>
          <a:graphicData uri="http://schemas.openxmlformats.org/drawingml/2006/table">
            <a:tbl>
              <a:tblPr firstRow="1" bandRow="1">
                <a:tableStyleId>{5C22544A-7EE6-4342-B048-85BDC9FD1C3A}</a:tableStyleId>
              </a:tblPr>
              <a:tblGrid>
                <a:gridCol w="3047938">
                  <a:extLst>
                    <a:ext uri="{9D8B030D-6E8A-4147-A177-3AD203B41FA5}">
                      <a16:colId xmlns:a16="http://schemas.microsoft.com/office/drawing/2014/main" xmlns="" val="3226954143"/>
                    </a:ext>
                  </a:extLst>
                </a:gridCol>
                <a:gridCol w="3047938">
                  <a:extLst>
                    <a:ext uri="{9D8B030D-6E8A-4147-A177-3AD203B41FA5}">
                      <a16:colId xmlns:a16="http://schemas.microsoft.com/office/drawing/2014/main" xmlns="" val="2595987605"/>
                    </a:ext>
                  </a:extLst>
                </a:gridCol>
                <a:gridCol w="2713220">
                  <a:extLst>
                    <a:ext uri="{9D8B030D-6E8A-4147-A177-3AD203B41FA5}">
                      <a16:colId xmlns:a16="http://schemas.microsoft.com/office/drawing/2014/main" xmlns="" val="2267818239"/>
                    </a:ext>
                  </a:extLst>
                </a:gridCol>
                <a:gridCol w="3130639">
                  <a:extLst>
                    <a:ext uri="{9D8B030D-6E8A-4147-A177-3AD203B41FA5}">
                      <a16:colId xmlns:a16="http://schemas.microsoft.com/office/drawing/2014/main" xmlns="" val="2557579366"/>
                    </a:ext>
                  </a:extLst>
                </a:gridCol>
              </a:tblGrid>
              <a:tr h="787929">
                <a:tc>
                  <a:txBody>
                    <a:bodyPr/>
                    <a:lstStyle/>
                    <a:p>
                      <a:endParaRPr lang="en-CA" sz="2400" dirty="0"/>
                    </a:p>
                  </a:txBody>
                  <a:tcPr/>
                </a:tc>
                <a:tc>
                  <a:txBody>
                    <a:bodyPr/>
                    <a:lstStyle/>
                    <a:p>
                      <a:pPr algn="ctr"/>
                      <a:r>
                        <a:rPr lang="en-US" sz="2400" dirty="0">
                          <a:solidFill>
                            <a:schemeClr val="tx1"/>
                          </a:solidFill>
                        </a:rPr>
                        <a:t>Best case – Pre budget</a:t>
                      </a:r>
                      <a:endParaRPr lang="en-CA" sz="2400" dirty="0">
                        <a:solidFill>
                          <a:schemeClr val="tx1"/>
                        </a:solidFill>
                      </a:endParaRPr>
                    </a:p>
                  </a:txBody>
                  <a:tcPr/>
                </a:tc>
                <a:tc>
                  <a:txBody>
                    <a:bodyPr/>
                    <a:lstStyle/>
                    <a:p>
                      <a:pPr algn="ctr"/>
                      <a:r>
                        <a:rPr lang="en-US" sz="2400" dirty="0">
                          <a:solidFill>
                            <a:schemeClr val="tx1"/>
                          </a:solidFill>
                        </a:rPr>
                        <a:t>Poorly managed – Post budget</a:t>
                      </a:r>
                      <a:endParaRPr lang="en-CA" sz="2400" dirty="0">
                        <a:solidFill>
                          <a:schemeClr val="tx1"/>
                        </a:solidFill>
                      </a:endParaRPr>
                    </a:p>
                  </a:txBody>
                  <a:tcPr/>
                </a:tc>
                <a:tc>
                  <a:txBody>
                    <a:bodyPr/>
                    <a:lstStyle/>
                    <a:p>
                      <a:pPr algn="ctr"/>
                      <a:r>
                        <a:rPr lang="en-US" sz="2400" dirty="0">
                          <a:solidFill>
                            <a:schemeClr val="tx1"/>
                          </a:solidFill>
                        </a:rPr>
                        <a:t>Properly managed – post budget</a:t>
                      </a:r>
                      <a:endParaRPr lang="en-CA" sz="2400" dirty="0">
                        <a:solidFill>
                          <a:schemeClr val="tx1"/>
                        </a:solidFill>
                      </a:endParaRPr>
                    </a:p>
                  </a:txBody>
                  <a:tcPr/>
                </a:tc>
                <a:extLst>
                  <a:ext uri="{0D108BD9-81ED-4DB2-BD59-A6C34878D82A}">
                    <a16:rowId xmlns:a16="http://schemas.microsoft.com/office/drawing/2014/main" xmlns="" val="459932112"/>
                  </a:ext>
                </a:extLst>
              </a:tr>
              <a:tr h="437738">
                <a:tc>
                  <a:txBody>
                    <a:bodyPr/>
                    <a:lstStyle/>
                    <a:p>
                      <a:r>
                        <a:rPr lang="en-US" sz="2400" dirty="0"/>
                        <a:t>Practice income</a:t>
                      </a:r>
                      <a:endParaRPr lang="en-CA" sz="2400" dirty="0"/>
                    </a:p>
                  </a:txBody>
                  <a:tcPr/>
                </a:tc>
                <a:tc>
                  <a:txBody>
                    <a:bodyPr/>
                    <a:lstStyle/>
                    <a:p>
                      <a:pPr algn="ctr"/>
                      <a:r>
                        <a:rPr lang="en-US" sz="2400" dirty="0"/>
                        <a:t>$500,000</a:t>
                      </a:r>
                      <a:endParaRPr lang="en-CA" sz="2400" dirty="0"/>
                    </a:p>
                  </a:txBody>
                  <a:tcPr/>
                </a:tc>
                <a:tc>
                  <a:txBody>
                    <a:bodyPr/>
                    <a:lstStyle/>
                    <a:p>
                      <a:pPr algn="ctr"/>
                      <a:r>
                        <a:rPr lang="en-US" sz="2400" dirty="0"/>
                        <a:t>$500,000</a:t>
                      </a:r>
                      <a:endParaRPr lang="en-CA" sz="2400" dirty="0"/>
                    </a:p>
                  </a:txBody>
                  <a:tcPr/>
                </a:tc>
                <a:tc>
                  <a:txBody>
                    <a:bodyPr/>
                    <a:lstStyle/>
                    <a:p>
                      <a:pPr algn="ctr"/>
                      <a:r>
                        <a:rPr lang="en-US" sz="2400" dirty="0"/>
                        <a:t>$500,000</a:t>
                      </a:r>
                      <a:endParaRPr lang="en-CA" sz="2400" dirty="0"/>
                    </a:p>
                  </a:txBody>
                  <a:tcPr/>
                </a:tc>
                <a:extLst>
                  <a:ext uri="{0D108BD9-81ED-4DB2-BD59-A6C34878D82A}">
                    <a16:rowId xmlns:a16="http://schemas.microsoft.com/office/drawing/2014/main" xmlns="" val="4107060020"/>
                  </a:ext>
                </a:extLst>
              </a:tr>
              <a:tr h="437738">
                <a:tc>
                  <a:txBody>
                    <a:bodyPr/>
                    <a:lstStyle/>
                    <a:p>
                      <a:r>
                        <a:rPr lang="en-US" sz="2400" dirty="0"/>
                        <a:t>Investment income</a:t>
                      </a:r>
                      <a:endParaRPr lang="en-CA" sz="2400" dirty="0"/>
                    </a:p>
                  </a:txBody>
                  <a:tcPr/>
                </a:tc>
                <a:tc>
                  <a:txBody>
                    <a:bodyPr/>
                    <a:lstStyle/>
                    <a:p>
                      <a:pPr algn="ctr"/>
                      <a:r>
                        <a:rPr lang="en-US" sz="2400" u="sng" baseline="0" dirty="0"/>
                        <a:t>150,000</a:t>
                      </a:r>
                      <a:endParaRPr lang="en-CA" sz="2400" u="sng" baseline="0" dirty="0"/>
                    </a:p>
                  </a:txBody>
                  <a:tcPr/>
                </a:tc>
                <a:tc>
                  <a:txBody>
                    <a:bodyPr/>
                    <a:lstStyle/>
                    <a:p>
                      <a:pPr algn="ctr"/>
                      <a:r>
                        <a:rPr lang="en-US" sz="2400" u="sng" baseline="0" dirty="0"/>
                        <a:t>150,000</a:t>
                      </a:r>
                      <a:endParaRPr lang="en-CA" sz="2400" u="sng" baseline="0" dirty="0"/>
                    </a:p>
                  </a:txBody>
                  <a:tcPr/>
                </a:tc>
                <a:tc>
                  <a:txBody>
                    <a:bodyPr/>
                    <a:lstStyle/>
                    <a:p>
                      <a:pPr algn="ctr"/>
                      <a:r>
                        <a:rPr lang="en-US" sz="2400" u="sng" baseline="0" dirty="0"/>
                        <a:t>150,000</a:t>
                      </a:r>
                      <a:endParaRPr lang="en-CA" sz="2400" u="sng" baseline="0" dirty="0"/>
                    </a:p>
                  </a:txBody>
                  <a:tcPr/>
                </a:tc>
                <a:extLst>
                  <a:ext uri="{0D108BD9-81ED-4DB2-BD59-A6C34878D82A}">
                    <a16:rowId xmlns:a16="http://schemas.microsoft.com/office/drawing/2014/main" xmlns="" val="2720432357"/>
                  </a:ext>
                </a:extLst>
              </a:tr>
              <a:tr h="437738">
                <a:tc>
                  <a:txBody>
                    <a:bodyPr/>
                    <a:lstStyle/>
                    <a:p>
                      <a:r>
                        <a:rPr lang="en-US" sz="2400" dirty="0"/>
                        <a:t>Corporate tax</a:t>
                      </a:r>
                      <a:endParaRPr lang="en-CA" sz="2400" dirty="0"/>
                    </a:p>
                  </a:txBody>
                  <a:tcPr/>
                </a:tc>
                <a:tc>
                  <a:txBody>
                    <a:bodyPr/>
                    <a:lstStyle/>
                    <a:p>
                      <a:pPr algn="ctr"/>
                      <a:r>
                        <a:rPr lang="en-US" sz="2400" u="sng" dirty="0"/>
                        <a:t>(137,755)</a:t>
                      </a:r>
                      <a:endParaRPr lang="en-CA" sz="2400" u="sng" dirty="0"/>
                    </a:p>
                  </a:txBody>
                  <a:tcPr/>
                </a:tc>
                <a:tc>
                  <a:txBody>
                    <a:bodyPr/>
                    <a:lstStyle/>
                    <a:p>
                      <a:pPr algn="ctr"/>
                      <a:r>
                        <a:rPr lang="en-US" sz="2400" u="sng" dirty="0"/>
                        <a:t>(207,755)</a:t>
                      </a:r>
                      <a:endParaRPr lang="en-CA" sz="2400" u="sng" dirty="0"/>
                    </a:p>
                  </a:txBody>
                  <a:tcPr/>
                </a:tc>
                <a:tc>
                  <a:txBody>
                    <a:bodyPr/>
                    <a:lstStyle/>
                    <a:p>
                      <a:pPr algn="ctr"/>
                      <a:r>
                        <a:rPr lang="en-US" sz="2400" u="sng" dirty="0"/>
                        <a:t>(207,755)</a:t>
                      </a:r>
                      <a:endParaRPr lang="en-CA" sz="2400" u="sng" dirty="0"/>
                    </a:p>
                  </a:txBody>
                  <a:tcPr/>
                </a:tc>
                <a:extLst>
                  <a:ext uri="{0D108BD9-81ED-4DB2-BD59-A6C34878D82A}">
                    <a16:rowId xmlns:a16="http://schemas.microsoft.com/office/drawing/2014/main" xmlns="" val="691153186"/>
                  </a:ext>
                </a:extLst>
              </a:tr>
              <a:tr h="437738">
                <a:tc>
                  <a:txBody>
                    <a:bodyPr/>
                    <a:lstStyle/>
                    <a:p>
                      <a:endParaRPr lang="en-CA"/>
                    </a:p>
                  </a:txBody>
                  <a:tcPr/>
                </a:tc>
                <a:tc>
                  <a:txBody>
                    <a:bodyPr/>
                    <a:lstStyle/>
                    <a:p>
                      <a:endParaRPr lang="en-CA"/>
                    </a:p>
                  </a:txBody>
                  <a:tcPr/>
                </a:tc>
                <a:tc>
                  <a:txBody>
                    <a:bodyPr/>
                    <a:lstStyle/>
                    <a:p>
                      <a:endParaRPr lang="en-CA"/>
                    </a:p>
                  </a:txBody>
                  <a:tcPr/>
                </a:tc>
                <a:tc>
                  <a:txBody>
                    <a:bodyPr/>
                    <a:lstStyle/>
                    <a:p>
                      <a:endParaRPr lang="en-CA" dirty="0"/>
                    </a:p>
                  </a:txBody>
                  <a:tcPr/>
                </a:tc>
                <a:extLst>
                  <a:ext uri="{0D108BD9-81ED-4DB2-BD59-A6C34878D82A}">
                    <a16:rowId xmlns:a16="http://schemas.microsoft.com/office/drawing/2014/main" xmlns="" val="786237912"/>
                  </a:ext>
                </a:extLst>
              </a:tr>
              <a:tr h="437738">
                <a:tc>
                  <a:txBody>
                    <a:bodyPr/>
                    <a:lstStyle/>
                    <a:p>
                      <a:r>
                        <a:rPr lang="en-US" sz="2400" dirty="0"/>
                        <a:t>Net to Corporation </a:t>
                      </a:r>
                      <a:endParaRPr lang="en-CA" sz="2400" dirty="0"/>
                    </a:p>
                  </a:txBody>
                  <a:tcPr/>
                </a:tc>
                <a:tc>
                  <a:txBody>
                    <a:bodyPr/>
                    <a:lstStyle/>
                    <a:p>
                      <a:pPr algn="ctr"/>
                      <a:r>
                        <a:rPr lang="en-US" sz="2400" dirty="0"/>
                        <a:t>512,245</a:t>
                      </a:r>
                      <a:endParaRPr lang="en-CA" sz="2400" dirty="0"/>
                    </a:p>
                  </a:txBody>
                  <a:tcPr/>
                </a:tc>
                <a:tc>
                  <a:txBody>
                    <a:bodyPr/>
                    <a:lstStyle/>
                    <a:p>
                      <a:pPr algn="ctr"/>
                      <a:r>
                        <a:rPr lang="en-US" sz="2400" dirty="0"/>
                        <a:t>442,245</a:t>
                      </a:r>
                      <a:endParaRPr lang="en-CA" sz="2400" dirty="0"/>
                    </a:p>
                  </a:txBody>
                  <a:tcPr/>
                </a:tc>
                <a:tc>
                  <a:txBody>
                    <a:bodyPr/>
                    <a:lstStyle/>
                    <a:p>
                      <a:pPr algn="ctr"/>
                      <a:r>
                        <a:rPr lang="en-US" sz="2400" dirty="0"/>
                        <a:t>442,245</a:t>
                      </a:r>
                      <a:endParaRPr lang="en-CA" sz="2400" dirty="0"/>
                    </a:p>
                  </a:txBody>
                  <a:tcPr/>
                </a:tc>
                <a:extLst>
                  <a:ext uri="{0D108BD9-81ED-4DB2-BD59-A6C34878D82A}">
                    <a16:rowId xmlns:a16="http://schemas.microsoft.com/office/drawing/2014/main" xmlns="" val="2645549181"/>
                  </a:ext>
                </a:extLst>
              </a:tr>
              <a:tr h="437738">
                <a:tc>
                  <a:txBody>
                    <a:bodyPr/>
                    <a:lstStyle/>
                    <a:p>
                      <a:r>
                        <a:rPr lang="en-US" sz="2400" dirty="0"/>
                        <a:t>Refundable tax</a:t>
                      </a:r>
                      <a:endParaRPr lang="en-CA" sz="2400" dirty="0"/>
                    </a:p>
                  </a:txBody>
                  <a:tcPr/>
                </a:tc>
                <a:tc>
                  <a:txBody>
                    <a:bodyPr/>
                    <a:lstStyle/>
                    <a:p>
                      <a:pPr algn="ctr"/>
                      <a:r>
                        <a:rPr lang="en-US" sz="2400" u="none" dirty="0"/>
                        <a:t>46,005</a:t>
                      </a:r>
                      <a:endParaRPr lang="en-CA" sz="2400" u="none" dirty="0"/>
                    </a:p>
                  </a:txBody>
                  <a:tcPr/>
                </a:tc>
                <a:tc>
                  <a:txBody>
                    <a:bodyPr/>
                    <a:lstStyle/>
                    <a:p>
                      <a:pPr algn="ctr"/>
                      <a:r>
                        <a:rPr lang="en-US" sz="2400" u="none" dirty="0"/>
                        <a:t>46,005</a:t>
                      </a:r>
                      <a:endParaRPr lang="en-CA" sz="2400" u="none" dirty="0"/>
                    </a:p>
                  </a:txBody>
                  <a:tcPr/>
                </a:tc>
                <a:tc>
                  <a:txBody>
                    <a:bodyPr/>
                    <a:lstStyle/>
                    <a:p>
                      <a:pPr algn="ctr"/>
                      <a:r>
                        <a:rPr lang="en-US" sz="2400" u="none" dirty="0"/>
                        <a:t>46,005</a:t>
                      </a:r>
                      <a:endParaRPr lang="en-CA" sz="2400" u="none" dirty="0"/>
                    </a:p>
                  </a:txBody>
                  <a:tcPr/>
                </a:tc>
                <a:extLst>
                  <a:ext uri="{0D108BD9-81ED-4DB2-BD59-A6C34878D82A}">
                    <a16:rowId xmlns:a16="http://schemas.microsoft.com/office/drawing/2014/main" xmlns="" val="810639489"/>
                  </a:ext>
                </a:extLst>
              </a:tr>
              <a:tr h="437738">
                <a:tc>
                  <a:txBody>
                    <a:bodyPr/>
                    <a:lstStyle/>
                    <a:p>
                      <a:r>
                        <a:rPr lang="en-US" sz="2400" dirty="0"/>
                        <a:t>Individual tax</a:t>
                      </a:r>
                      <a:endParaRPr lang="en-CA" sz="2400" dirty="0"/>
                    </a:p>
                  </a:txBody>
                  <a:tcPr/>
                </a:tc>
                <a:tc>
                  <a:txBody>
                    <a:bodyPr/>
                    <a:lstStyle/>
                    <a:p>
                      <a:pPr algn="ctr"/>
                      <a:r>
                        <a:rPr lang="en-US" sz="2400" b="1" u="sng" baseline="0" dirty="0"/>
                        <a:t>(261,596)</a:t>
                      </a:r>
                      <a:endParaRPr lang="en-CA" sz="2400" b="1" u="sng" baseline="0" dirty="0"/>
                    </a:p>
                  </a:txBody>
                  <a:tcPr/>
                </a:tc>
                <a:tc>
                  <a:txBody>
                    <a:bodyPr/>
                    <a:lstStyle/>
                    <a:p>
                      <a:pPr algn="ctr"/>
                      <a:r>
                        <a:rPr lang="en-US" sz="2400" b="1" u="sng" baseline="0" dirty="0"/>
                        <a:t>(228,794)</a:t>
                      </a:r>
                      <a:endParaRPr lang="en-CA" sz="2400" b="1" u="sng" baseline="0" dirty="0"/>
                    </a:p>
                  </a:txBody>
                  <a:tcPr/>
                </a:tc>
                <a:tc>
                  <a:txBody>
                    <a:bodyPr/>
                    <a:lstStyle/>
                    <a:p>
                      <a:pPr algn="ctr"/>
                      <a:r>
                        <a:rPr lang="en-US" sz="2400" b="1" u="sng" baseline="0" dirty="0"/>
                        <a:t>(201,103)</a:t>
                      </a:r>
                      <a:endParaRPr lang="en-CA" sz="2400" b="1" u="sng" baseline="0" dirty="0"/>
                    </a:p>
                  </a:txBody>
                  <a:tcPr/>
                </a:tc>
                <a:extLst>
                  <a:ext uri="{0D108BD9-81ED-4DB2-BD59-A6C34878D82A}">
                    <a16:rowId xmlns:a16="http://schemas.microsoft.com/office/drawing/2014/main" xmlns="" val="3836713572"/>
                  </a:ext>
                </a:extLst>
              </a:tr>
              <a:tr h="437738">
                <a:tc>
                  <a:txBody>
                    <a:bodyPr/>
                    <a:lstStyle/>
                    <a:p>
                      <a:endParaRPr lang="en-CA" sz="2400" dirty="0"/>
                    </a:p>
                  </a:txBody>
                  <a:tcPr/>
                </a:tc>
                <a:tc>
                  <a:txBody>
                    <a:bodyPr/>
                    <a:lstStyle/>
                    <a:p>
                      <a:pPr algn="ctr"/>
                      <a:endParaRPr lang="en-CA" sz="2400" dirty="0"/>
                    </a:p>
                  </a:txBody>
                  <a:tcPr/>
                </a:tc>
                <a:tc>
                  <a:txBody>
                    <a:bodyPr/>
                    <a:lstStyle/>
                    <a:p>
                      <a:pPr algn="ctr"/>
                      <a:endParaRPr lang="en-CA" sz="2400" dirty="0"/>
                    </a:p>
                  </a:txBody>
                  <a:tcPr/>
                </a:tc>
                <a:tc>
                  <a:txBody>
                    <a:bodyPr/>
                    <a:lstStyle/>
                    <a:p>
                      <a:pPr algn="ctr"/>
                      <a:endParaRPr lang="en-CA" sz="2400" dirty="0"/>
                    </a:p>
                  </a:txBody>
                  <a:tcPr/>
                </a:tc>
                <a:extLst>
                  <a:ext uri="{0D108BD9-81ED-4DB2-BD59-A6C34878D82A}">
                    <a16:rowId xmlns:a16="http://schemas.microsoft.com/office/drawing/2014/main" xmlns="" val="409223373"/>
                  </a:ext>
                </a:extLst>
              </a:tr>
              <a:tr h="437738">
                <a:tc>
                  <a:txBody>
                    <a:bodyPr/>
                    <a:lstStyle/>
                    <a:p>
                      <a:r>
                        <a:rPr lang="en-US" sz="2400" dirty="0"/>
                        <a:t>Cash personally</a:t>
                      </a:r>
                      <a:endParaRPr lang="en-CA" sz="2400" dirty="0"/>
                    </a:p>
                  </a:txBody>
                  <a:tcPr/>
                </a:tc>
                <a:tc>
                  <a:txBody>
                    <a:bodyPr/>
                    <a:lstStyle/>
                    <a:p>
                      <a:pPr algn="ctr"/>
                      <a:r>
                        <a:rPr lang="en-US" sz="2400" u="dbl" baseline="0" dirty="0"/>
                        <a:t>$296,654</a:t>
                      </a:r>
                      <a:endParaRPr lang="en-CA" sz="2400" u="dbl" baseline="0" dirty="0"/>
                    </a:p>
                  </a:txBody>
                  <a:tcPr/>
                </a:tc>
                <a:tc>
                  <a:txBody>
                    <a:bodyPr/>
                    <a:lstStyle/>
                    <a:p>
                      <a:pPr algn="ctr"/>
                      <a:r>
                        <a:rPr lang="en-US" sz="2400" u="dbl" baseline="0" dirty="0"/>
                        <a:t>$259,456</a:t>
                      </a:r>
                      <a:endParaRPr lang="en-CA" sz="2400" u="dbl" baseline="0" dirty="0"/>
                    </a:p>
                  </a:txBody>
                  <a:tcPr/>
                </a:tc>
                <a:tc>
                  <a:txBody>
                    <a:bodyPr/>
                    <a:lstStyle/>
                    <a:p>
                      <a:pPr algn="ctr"/>
                      <a:r>
                        <a:rPr lang="en-US" sz="2400" u="dbl" baseline="0" dirty="0"/>
                        <a:t>$287,147</a:t>
                      </a:r>
                      <a:endParaRPr lang="en-CA" sz="2400" u="dbl" baseline="0" dirty="0"/>
                    </a:p>
                  </a:txBody>
                  <a:tcPr/>
                </a:tc>
                <a:extLst>
                  <a:ext uri="{0D108BD9-81ED-4DB2-BD59-A6C34878D82A}">
                    <a16:rowId xmlns:a16="http://schemas.microsoft.com/office/drawing/2014/main" xmlns="" val="4170312938"/>
                  </a:ext>
                </a:extLst>
              </a:tr>
              <a:tr h="437738">
                <a:tc>
                  <a:txBody>
                    <a:bodyPr/>
                    <a:lstStyle/>
                    <a:p>
                      <a:r>
                        <a:rPr lang="en-US" sz="2400" b="1" dirty="0"/>
                        <a:t>Flow through tax rate</a:t>
                      </a:r>
                      <a:endParaRPr lang="en-CA" sz="2400" b="1" dirty="0"/>
                    </a:p>
                  </a:txBody>
                  <a:tcPr/>
                </a:tc>
                <a:tc>
                  <a:txBody>
                    <a:bodyPr/>
                    <a:lstStyle/>
                    <a:p>
                      <a:pPr algn="ctr"/>
                      <a:r>
                        <a:rPr lang="en-US" sz="2400" b="1" u="dbl" baseline="0" dirty="0"/>
                        <a:t>54.36%</a:t>
                      </a:r>
                      <a:endParaRPr lang="en-CA" sz="2400" b="1" u="dbl" baseline="0" dirty="0"/>
                    </a:p>
                  </a:txBody>
                  <a:tcPr/>
                </a:tc>
                <a:tc>
                  <a:txBody>
                    <a:bodyPr/>
                    <a:lstStyle/>
                    <a:p>
                      <a:pPr algn="ctr"/>
                      <a:r>
                        <a:rPr lang="en-US" sz="2400" b="1" u="dbl" baseline="0" dirty="0"/>
                        <a:t>60.08%</a:t>
                      </a:r>
                      <a:endParaRPr lang="en-CA" sz="2400" b="1" u="dbl" baseline="0" dirty="0"/>
                    </a:p>
                  </a:txBody>
                  <a:tcPr/>
                </a:tc>
                <a:tc>
                  <a:txBody>
                    <a:bodyPr/>
                    <a:lstStyle/>
                    <a:p>
                      <a:pPr algn="ctr"/>
                      <a:r>
                        <a:rPr lang="en-US" sz="2400" b="1" u="dbl" baseline="0" dirty="0"/>
                        <a:t>55.82%</a:t>
                      </a:r>
                      <a:endParaRPr lang="en-CA" sz="2400" b="1" u="dbl" baseline="0" dirty="0"/>
                    </a:p>
                  </a:txBody>
                  <a:tcPr/>
                </a:tc>
                <a:extLst>
                  <a:ext uri="{0D108BD9-81ED-4DB2-BD59-A6C34878D82A}">
                    <a16:rowId xmlns:a16="http://schemas.microsoft.com/office/drawing/2014/main" xmlns="" val="1724832488"/>
                  </a:ext>
                </a:extLst>
              </a:tr>
            </a:tbl>
          </a:graphicData>
        </a:graphic>
      </p:graphicFrame>
    </p:spTree>
    <p:extLst>
      <p:ext uri="{BB962C8B-B14F-4D97-AF65-F5344CB8AC3E}">
        <p14:creationId xmlns:p14="http://schemas.microsoft.com/office/powerpoint/2010/main" val="1335717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CD4BA-D2BA-4E0A-915D-6FA75A164EDA}"/>
              </a:ext>
            </a:extLst>
          </p:cNvPr>
          <p:cNvSpPr>
            <a:spLocks noGrp="1"/>
          </p:cNvSpPr>
          <p:nvPr>
            <p:ph type="title"/>
          </p:nvPr>
        </p:nvSpPr>
        <p:spPr>
          <a:xfrm>
            <a:off x="1006476" y="438154"/>
            <a:ext cx="13078270" cy="1590675"/>
          </a:xfrm>
        </p:spPr>
        <p:txBody>
          <a:bodyPr>
            <a:normAutofit/>
          </a:bodyPr>
          <a:lstStyle/>
          <a:p>
            <a:r>
              <a:rPr lang="en-US" sz="4000" dirty="0"/>
              <a:t>Private corporation tax changes</a:t>
            </a:r>
            <a:br>
              <a:rPr lang="en-US" sz="4000" dirty="0"/>
            </a:br>
            <a:r>
              <a:rPr lang="en-US" sz="4000" dirty="0"/>
              <a:t>What should we be doing now?</a:t>
            </a:r>
            <a:endParaRPr lang="en-CA" sz="3800" dirty="0"/>
          </a:p>
        </p:txBody>
      </p:sp>
      <p:sp>
        <p:nvSpPr>
          <p:cNvPr id="4" name="Rectangle 3">
            <a:extLst>
              <a:ext uri="{FF2B5EF4-FFF2-40B4-BE49-F238E27FC236}">
                <a16:creationId xmlns:a16="http://schemas.microsoft.com/office/drawing/2014/main" xmlns="" id="{FA5094DB-0E99-4DF3-A499-D8C0B25ECE75}"/>
              </a:ext>
            </a:extLst>
          </p:cNvPr>
          <p:cNvSpPr/>
          <p:nvPr/>
        </p:nvSpPr>
        <p:spPr>
          <a:xfrm>
            <a:off x="1006476" y="1913500"/>
            <a:ext cx="12619038"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Review ability to income sprinkle in the future </a:t>
            </a:r>
            <a:endParaRPr lang="en-US" sz="2000" dirty="0">
              <a:latin typeface="Arial" panose="020B0604020202020204" pitchFamily="34" charset="0"/>
              <a:cs typeface="Arial" panose="020B0604020202020204" pitchFamily="34" charset="0"/>
            </a:endParaRP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Are you able to income sprinkle under the new rules?</a:t>
            </a: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Do family members work 20 hours per week in the practice in the year or a previous year?  Document time spent</a:t>
            </a: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Is the practicing physician age 65?</a:t>
            </a:r>
            <a:endParaRPr lang="en-CA" sz="2000" dirty="0">
              <a:latin typeface="Arial" panose="020B0604020202020204" pitchFamily="34" charset="0"/>
              <a:cs typeface="Arial" panose="020B0604020202020204" pitchFamily="34" charset="0"/>
            </a:endParaRP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Do you meet the 10% votes and value test (probably not applicable)?</a:t>
            </a: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Do you need to reorganize your corporate structure (</a:t>
            </a:r>
            <a:r>
              <a:rPr lang="en-US" sz="2000" dirty="0" err="1">
                <a:latin typeface="Arial" panose="020B0604020202020204" pitchFamily="34" charset="0"/>
                <a:cs typeface="Arial" panose="020B0604020202020204" pitchFamily="34" charset="0"/>
              </a:rPr>
              <a:t>eg</a:t>
            </a:r>
            <a:r>
              <a:rPr lang="en-US" sz="2000" dirty="0">
                <a:latin typeface="Arial" panose="020B0604020202020204" pitchFamily="34" charset="0"/>
                <a:cs typeface="Arial" panose="020B0604020202020204" pitchFamily="34" charset="0"/>
              </a:rPr>
              <a:t> if retire before age 65)?</a:t>
            </a:r>
          </a:p>
          <a:p>
            <a:pPr marL="285750" indent="-285750">
              <a:buFont typeface="Arial" panose="020B0604020202020204" pitchFamily="34" charset="0"/>
              <a:buChar char="•"/>
            </a:pPr>
            <a:endParaRPr lang="en-CA"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CA" sz="2400" dirty="0">
                <a:latin typeface="Arial" panose="020B0604020202020204" pitchFamily="34" charset="0"/>
                <a:cs typeface="Arial" panose="020B0604020202020204" pitchFamily="34" charset="0"/>
              </a:rPr>
              <a:t>Evaluate alternate remuneration strategies as appropriate </a:t>
            </a:r>
            <a:endParaRPr lang="en-CA" sz="2000" dirty="0">
              <a:latin typeface="Arial" panose="020B0604020202020204" pitchFamily="34" charset="0"/>
              <a:cs typeface="Arial" panose="020B0604020202020204" pitchFamily="34" charset="0"/>
            </a:endParaRPr>
          </a:p>
          <a:p>
            <a:pPr marL="938952" lvl="1" indent="-285750">
              <a:buFont typeface="Arial" panose="020B0604020202020204" pitchFamily="34" charset="0"/>
              <a:buChar char="•"/>
            </a:pPr>
            <a:r>
              <a:rPr lang="en-CA" sz="2000" dirty="0">
                <a:latin typeface="Arial" panose="020B0604020202020204" pitchFamily="34" charset="0"/>
                <a:cs typeface="Arial" panose="020B0604020202020204" pitchFamily="34" charset="0"/>
              </a:rPr>
              <a:t>Consider conversion transaction </a:t>
            </a:r>
          </a:p>
          <a:p>
            <a:pPr marL="938952" lvl="1" indent="-285750">
              <a:buFont typeface="Arial" panose="020B0604020202020204" pitchFamily="34" charset="0"/>
              <a:buChar char="•"/>
            </a:pPr>
            <a:r>
              <a:rPr lang="en-CA" sz="2000" dirty="0">
                <a:latin typeface="Arial" panose="020B0604020202020204" pitchFamily="34" charset="0"/>
                <a:cs typeface="Arial" panose="020B0604020202020204" pitchFamily="34" charset="0"/>
              </a:rPr>
              <a:t>Consider paying salaries rather than dividends (income splitting rules do not apply to salaries)</a:t>
            </a: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Consider topping up RRSP’s</a:t>
            </a: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Income split through pensions:  spousal RRSP or individual pension plan</a:t>
            </a:r>
          </a:p>
          <a:p>
            <a:pPr marL="938952"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Consider triggering unrealized gains and paying non-taxable dividends</a:t>
            </a:r>
          </a:p>
        </p:txBody>
      </p:sp>
    </p:spTree>
    <p:extLst>
      <p:ext uri="{BB962C8B-B14F-4D97-AF65-F5344CB8AC3E}">
        <p14:creationId xmlns:p14="http://schemas.microsoft.com/office/powerpoint/2010/main" val="231249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475" y="515194"/>
            <a:ext cx="10846023" cy="1097492"/>
          </a:xfrm>
        </p:spPr>
        <p:txBody>
          <a:bodyPr>
            <a:normAutofit fontScale="90000"/>
          </a:bodyPr>
          <a:lstStyle/>
          <a:p>
            <a:r>
              <a:rPr lang="en-US" dirty="0"/>
              <a:t>Private corporation tax changes</a:t>
            </a:r>
            <a:br>
              <a:rPr lang="en-US" dirty="0"/>
            </a:br>
            <a:r>
              <a:rPr lang="en-US" dirty="0"/>
              <a:t>What should we be doing now? (continued)</a:t>
            </a:r>
          </a:p>
        </p:txBody>
      </p:sp>
      <p:sp>
        <p:nvSpPr>
          <p:cNvPr id="3" name="Content Placeholder 2"/>
          <p:cNvSpPr>
            <a:spLocks noGrp="1"/>
          </p:cNvSpPr>
          <p:nvPr>
            <p:ph idx="1"/>
          </p:nvPr>
        </p:nvSpPr>
        <p:spPr>
          <a:xfrm>
            <a:off x="997250" y="1642858"/>
            <a:ext cx="12619038" cy="5222875"/>
          </a:xfrm>
        </p:spPr>
        <p:txBody>
          <a:bodyPr>
            <a:normAutofit/>
          </a:bodyPr>
          <a:lstStyle/>
          <a:p>
            <a:r>
              <a:rPr lang="en-US" sz="2400" dirty="0"/>
              <a:t>Monitor investment income</a:t>
            </a:r>
          </a:p>
          <a:p>
            <a:pPr lvl="1"/>
            <a:r>
              <a:rPr lang="en-US" sz="2000" dirty="0"/>
              <a:t>Rules are based on realized investment income</a:t>
            </a:r>
          </a:p>
          <a:p>
            <a:pPr lvl="1"/>
            <a:r>
              <a:rPr lang="en-US" sz="2000" dirty="0"/>
              <a:t>Realize gains in years ending on or prior to December 30, 2018</a:t>
            </a:r>
          </a:p>
          <a:p>
            <a:pPr lvl="1"/>
            <a:r>
              <a:rPr lang="en-US" sz="2000" dirty="0"/>
              <a:t>Realize gains in one year rather than over several years</a:t>
            </a:r>
          </a:p>
          <a:p>
            <a:pPr lvl="1"/>
            <a:r>
              <a:rPr lang="en-US" sz="2000" dirty="0"/>
              <a:t>Realize gains after retirement</a:t>
            </a:r>
          </a:p>
          <a:p>
            <a:pPr lvl="1"/>
            <a:r>
              <a:rPr lang="en-US" sz="2000" dirty="0"/>
              <a:t>Need to monitor investment income in years beginning on or after December 31, 2017 as it will affect the tax rate on practice income in the following year</a:t>
            </a:r>
          </a:p>
          <a:p>
            <a:r>
              <a:rPr lang="en-US" sz="2400" dirty="0"/>
              <a:t>Review investment strategy</a:t>
            </a:r>
          </a:p>
          <a:p>
            <a:pPr lvl="1"/>
            <a:r>
              <a:rPr lang="en-US" sz="2000" dirty="0"/>
              <a:t>Rebalancing portfolios may have a greater impact on corporate taxes if gains are realized</a:t>
            </a:r>
          </a:p>
          <a:p>
            <a:pPr lvl="1"/>
            <a:r>
              <a:rPr lang="en-US" sz="2000" dirty="0"/>
              <a:t>Consider realizing $50,000 of investment income each year (by triggering capital gains)</a:t>
            </a:r>
          </a:p>
          <a:p>
            <a:pPr lvl="1"/>
            <a:r>
              <a:rPr lang="en-US" sz="2000" dirty="0"/>
              <a:t>Consider effects of new rules on investment strategy.  Investment and tax advisors should work together to ensure optimal results</a:t>
            </a:r>
          </a:p>
          <a:p>
            <a:pPr lvl="1"/>
            <a:r>
              <a:rPr lang="en-US" sz="2000" dirty="0"/>
              <a:t>Consider investments that don’t generate investment income eg. life insurance, individual pension plans</a:t>
            </a:r>
          </a:p>
          <a:p>
            <a:pPr lvl="1"/>
            <a:r>
              <a:rPr lang="en-US" sz="2000" dirty="0"/>
              <a:t>Consider investing in capital gain producing assets rather than investment income producing</a:t>
            </a:r>
          </a:p>
          <a:p>
            <a:endParaRPr lang="en-US" sz="2400" dirty="0"/>
          </a:p>
          <a:p>
            <a:endParaRPr lang="en-US" sz="2400" dirty="0"/>
          </a:p>
        </p:txBody>
      </p:sp>
    </p:spTree>
    <p:extLst>
      <p:ext uri="{BB962C8B-B14F-4D97-AF65-F5344CB8AC3E}">
        <p14:creationId xmlns:p14="http://schemas.microsoft.com/office/powerpoint/2010/main" val="767807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CD4BA-D2BA-4E0A-915D-6FA75A164EDA}"/>
              </a:ext>
            </a:extLst>
          </p:cNvPr>
          <p:cNvSpPr>
            <a:spLocks noGrp="1"/>
          </p:cNvSpPr>
          <p:nvPr>
            <p:ph type="title"/>
          </p:nvPr>
        </p:nvSpPr>
        <p:spPr>
          <a:xfrm>
            <a:off x="1006476" y="438154"/>
            <a:ext cx="13078270" cy="1590675"/>
          </a:xfrm>
        </p:spPr>
        <p:txBody>
          <a:bodyPr>
            <a:normAutofit/>
          </a:bodyPr>
          <a:lstStyle/>
          <a:p>
            <a:r>
              <a:rPr lang="en-US" sz="4000" dirty="0"/>
              <a:t>Private corporation tax changes</a:t>
            </a:r>
            <a:br>
              <a:rPr lang="en-US" sz="4000" dirty="0"/>
            </a:br>
            <a:r>
              <a:rPr lang="en-US" sz="4000" dirty="0"/>
              <a:t>What should we be doing now? (continued)</a:t>
            </a:r>
            <a:endParaRPr lang="en-CA" sz="3800" dirty="0"/>
          </a:p>
        </p:txBody>
      </p:sp>
      <p:sp>
        <p:nvSpPr>
          <p:cNvPr id="4" name="Rectangle 3">
            <a:extLst>
              <a:ext uri="{FF2B5EF4-FFF2-40B4-BE49-F238E27FC236}">
                <a16:creationId xmlns:a16="http://schemas.microsoft.com/office/drawing/2014/main" xmlns="" id="{FA5094DB-0E99-4DF3-A499-D8C0B25ECE75}"/>
              </a:ext>
            </a:extLst>
          </p:cNvPr>
          <p:cNvSpPr/>
          <p:nvPr/>
        </p:nvSpPr>
        <p:spPr>
          <a:xfrm>
            <a:off x="1007269" y="2056869"/>
            <a:ext cx="12619038" cy="5139869"/>
          </a:xfrm>
          <a:prstGeom prst="rect">
            <a:avLst/>
          </a:prstGeom>
        </p:spPr>
        <p:txBody>
          <a:bodyPr wrap="square">
            <a:spAutoFit/>
          </a:bodyPr>
          <a:lstStyle/>
          <a:p>
            <a:pPr marL="457200" indent="-457200">
              <a:buFont typeface="Arial" panose="020B0604020202020204" pitchFamily="34" charset="0"/>
              <a:buChar char="•"/>
            </a:pPr>
            <a:r>
              <a:rPr lang="en-CA" sz="2400" dirty="0">
                <a:latin typeface="Arial" panose="020B0604020202020204" pitchFamily="34" charset="0"/>
                <a:cs typeface="Arial" panose="020B0604020202020204" pitchFamily="34" charset="0"/>
              </a:rPr>
              <a:t>Review effect on practice</a:t>
            </a:r>
          </a:p>
          <a:p>
            <a:pPr marL="996102"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Cash flow in practice may decrease</a:t>
            </a:r>
          </a:p>
          <a:p>
            <a:pPr marL="996102"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Effect on bank covenants</a:t>
            </a:r>
          </a:p>
          <a:p>
            <a:pPr marL="996102"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Can corporate structure be simplified</a:t>
            </a:r>
          </a:p>
          <a:p>
            <a:pPr marL="342900" indent="-342900">
              <a:buFont typeface="Arial" panose="020B0604020202020204" pitchFamily="34" charset="0"/>
              <a:buChar char="•"/>
            </a:pPr>
            <a:endParaRPr lang="en-CA"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CA" sz="2400" dirty="0">
                <a:latin typeface="Arial" panose="020B0604020202020204" pitchFamily="34" charset="0"/>
                <a:cs typeface="Arial" panose="020B0604020202020204" pitchFamily="34" charset="0"/>
              </a:rPr>
              <a:t>Review effect on personal planning, succession and retirement plans</a:t>
            </a:r>
            <a:endParaRPr lang="en-US" sz="2000" dirty="0">
              <a:latin typeface="Arial" panose="020B0604020202020204" pitchFamily="34" charset="0"/>
              <a:cs typeface="Arial" panose="020B0604020202020204" pitchFamily="34" charset="0"/>
            </a:endParaRPr>
          </a:p>
          <a:p>
            <a:pPr marL="996102"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May want to pay dividends before rules are implemented</a:t>
            </a:r>
          </a:p>
          <a:p>
            <a:pPr marL="996102"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Revise personal financial plans</a:t>
            </a:r>
          </a:p>
          <a:p>
            <a:pPr marL="1649303"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Personal taxes may increase</a:t>
            </a:r>
          </a:p>
          <a:p>
            <a:pPr marL="996102"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Prepare or revise succession / exit plan for Practice (if applicable)</a:t>
            </a:r>
          </a:p>
          <a:p>
            <a:pPr marL="1649303"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Retirement may have to be deferred</a:t>
            </a:r>
          </a:p>
          <a:p>
            <a:pPr marL="1649303"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How will funds be withdrawn from Corporation after retirement</a:t>
            </a:r>
          </a:p>
          <a:p>
            <a:pPr marL="1649303"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How will wealth transfer to beneficiaries be affected</a:t>
            </a:r>
          </a:p>
          <a:p>
            <a:pPr marL="1649303" lvl="2"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How will a sale of shares of the company be affected, if applicable</a:t>
            </a:r>
          </a:p>
          <a:p>
            <a:pPr marL="1649303" lvl="2"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996102" lvl="1" indent="-342900">
              <a:buFont typeface="Arial" panose="020B0604020202020204" pitchFamily="34" charset="0"/>
              <a:buChar char="•"/>
            </a:pPr>
            <a:endParaRPr lang="en-C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6483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455" y="515194"/>
            <a:ext cx="9054306" cy="1368152"/>
          </a:xfrm>
        </p:spPr>
        <p:txBody>
          <a:bodyPr>
            <a:normAutofit/>
          </a:bodyPr>
          <a:lstStyle/>
          <a:p>
            <a:r>
              <a:rPr lang="en-US" dirty="0"/>
              <a:t>Incorporation is still beneficial</a:t>
            </a:r>
            <a:br>
              <a:rPr lang="en-US" dirty="0"/>
            </a:br>
            <a:r>
              <a:rPr lang="en-US" dirty="0"/>
              <a:t>Planning Objectives</a:t>
            </a:r>
          </a:p>
        </p:txBody>
      </p:sp>
      <p:graphicFrame>
        <p:nvGraphicFramePr>
          <p:cNvPr id="4" name="Table 3">
            <a:extLst>
              <a:ext uri="{FF2B5EF4-FFF2-40B4-BE49-F238E27FC236}">
                <a16:creationId xmlns:a16="http://schemas.microsoft.com/office/drawing/2014/main" xmlns="" id="{14D30C10-2C08-4102-A939-9767BB414A18}"/>
              </a:ext>
            </a:extLst>
          </p:cNvPr>
          <p:cNvGraphicFramePr>
            <a:graphicFrameLocks noGrp="1"/>
          </p:cNvGraphicFramePr>
          <p:nvPr>
            <p:extLst>
              <p:ext uri="{D42A27DB-BD31-4B8C-83A1-F6EECF244321}">
                <p14:modId xmlns:p14="http://schemas.microsoft.com/office/powerpoint/2010/main" val="2489715907"/>
              </p:ext>
            </p:extLst>
          </p:nvPr>
        </p:nvGraphicFramePr>
        <p:xfrm>
          <a:off x="1483346" y="2099883"/>
          <a:ext cx="10153128" cy="3625296"/>
        </p:xfrm>
        <a:graphic>
          <a:graphicData uri="http://schemas.openxmlformats.org/drawingml/2006/table">
            <a:tbl>
              <a:tblPr firstRow="1" bandRow="1">
                <a:tableStyleId>{5C22544A-7EE6-4342-B048-85BDC9FD1C3A}</a:tableStyleId>
              </a:tblPr>
              <a:tblGrid>
                <a:gridCol w="5028488">
                  <a:extLst>
                    <a:ext uri="{9D8B030D-6E8A-4147-A177-3AD203B41FA5}">
                      <a16:colId xmlns:a16="http://schemas.microsoft.com/office/drawing/2014/main" xmlns="" val="1195350798"/>
                    </a:ext>
                  </a:extLst>
                </a:gridCol>
                <a:gridCol w="5124640">
                  <a:extLst>
                    <a:ext uri="{9D8B030D-6E8A-4147-A177-3AD203B41FA5}">
                      <a16:colId xmlns:a16="http://schemas.microsoft.com/office/drawing/2014/main" xmlns="" val="812298137"/>
                    </a:ext>
                  </a:extLst>
                </a:gridCol>
              </a:tblGrid>
              <a:tr h="438997">
                <a:tc>
                  <a:txBody>
                    <a:bodyPr/>
                    <a:lstStyle/>
                    <a:p>
                      <a:r>
                        <a:rPr lang="en-US" sz="2800" dirty="0">
                          <a:solidFill>
                            <a:schemeClr val="tx1"/>
                          </a:solidFill>
                        </a:rPr>
                        <a:t>Objective</a:t>
                      </a:r>
                      <a:endParaRPr lang="en-CA" sz="2800" dirty="0">
                        <a:solidFill>
                          <a:schemeClr val="tx1"/>
                        </a:solidFill>
                      </a:endParaRPr>
                    </a:p>
                  </a:txBody>
                  <a:tcPr marL="109749" marR="109749" marT="54875" marB="54875"/>
                </a:tc>
                <a:tc>
                  <a:txBody>
                    <a:bodyPr/>
                    <a:lstStyle/>
                    <a:p>
                      <a:r>
                        <a:rPr lang="en-US" sz="2800" dirty="0">
                          <a:solidFill>
                            <a:schemeClr val="tx1"/>
                          </a:solidFill>
                        </a:rPr>
                        <a:t>Ability to meet objective under new rules</a:t>
                      </a:r>
                      <a:endParaRPr lang="en-CA" sz="2800" dirty="0">
                        <a:solidFill>
                          <a:schemeClr val="tx1"/>
                        </a:solidFill>
                      </a:endParaRPr>
                    </a:p>
                  </a:txBody>
                  <a:tcPr marL="109749" marR="109749" marT="54875" marB="54875"/>
                </a:tc>
                <a:extLst>
                  <a:ext uri="{0D108BD9-81ED-4DB2-BD59-A6C34878D82A}">
                    <a16:rowId xmlns:a16="http://schemas.microsoft.com/office/drawing/2014/main" xmlns="" val="501488501"/>
                  </a:ext>
                </a:extLst>
              </a:tr>
              <a:tr h="445094">
                <a:tc>
                  <a:txBody>
                    <a:bodyPr/>
                    <a:lstStyle/>
                    <a:p>
                      <a:r>
                        <a:rPr lang="en-US" sz="2400" dirty="0"/>
                        <a:t>Income sprinkling</a:t>
                      </a:r>
                      <a:endParaRPr lang="en-CA" sz="2400" dirty="0"/>
                    </a:p>
                  </a:txBody>
                  <a:tcPr marL="109749" marR="109749" marT="54875" marB="54875"/>
                </a:tc>
                <a:tc>
                  <a:txBody>
                    <a:bodyPr/>
                    <a:lstStyle/>
                    <a:p>
                      <a:r>
                        <a:rPr lang="en-US" sz="2400" dirty="0"/>
                        <a:t>See exceptions</a:t>
                      </a:r>
                      <a:endParaRPr lang="en-CA" sz="2400" dirty="0"/>
                    </a:p>
                  </a:txBody>
                  <a:tcPr marL="109749" marR="109749" marT="54875" marB="54875"/>
                </a:tc>
                <a:extLst>
                  <a:ext uri="{0D108BD9-81ED-4DB2-BD59-A6C34878D82A}">
                    <a16:rowId xmlns:a16="http://schemas.microsoft.com/office/drawing/2014/main" xmlns="" val="4197358559"/>
                  </a:ext>
                </a:extLst>
              </a:tr>
              <a:tr h="478028">
                <a:tc>
                  <a:txBody>
                    <a:bodyPr/>
                    <a:lstStyle/>
                    <a:p>
                      <a:r>
                        <a:rPr lang="en-US" sz="2400" dirty="0"/>
                        <a:t>Tax deferral</a:t>
                      </a:r>
                      <a:endParaRPr lang="en-CA" sz="2400" dirty="0"/>
                    </a:p>
                  </a:txBody>
                  <a:tcPr marL="109749" marR="109749" marT="54875" marB="54875"/>
                </a:tc>
                <a:tc>
                  <a:txBody>
                    <a:bodyPr/>
                    <a:lstStyle/>
                    <a:p>
                      <a:r>
                        <a:rPr lang="en-US" sz="2400" dirty="0"/>
                        <a:t>Yes – but may affect tax rate on active income</a:t>
                      </a:r>
                      <a:endParaRPr lang="en-CA" sz="2400" dirty="0"/>
                    </a:p>
                  </a:txBody>
                  <a:tcPr marL="109749" marR="109749" marT="54875" marB="54875"/>
                </a:tc>
                <a:extLst>
                  <a:ext uri="{0D108BD9-81ED-4DB2-BD59-A6C34878D82A}">
                    <a16:rowId xmlns:a16="http://schemas.microsoft.com/office/drawing/2014/main" xmlns="" val="4203145599"/>
                  </a:ext>
                </a:extLst>
              </a:tr>
              <a:tr h="719054">
                <a:tc>
                  <a:txBody>
                    <a:bodyPr/>
                    <a:lstStyle/>
                    <a:p>
                      <a:r>
                        <a:rPr lang="en-US" sz="2400" dirty="0"/>
                        <a:t>Minimize income tax on death.  Quantify and plan for liability</a:t>
                      </a:r>
                      <a:endParaRPr lang="en-CA" sz="2400" dirty="0"/>
                    </a:p>
                  </a:txBody>
                  <a:tcPr marL="109749" marR="109749" marT="54875" marB="54875"/>
                </a:tc>
                <a:tc>
                  <a:txBody>
                    <a:bodyPr/>
                    <a:lstStyle/>
                    <a:p>
                      <a:r>
                        <a:rPr lang="en-US" sz="2400" dirty="0"/>
                        <a:t>Yes</a:t>
                      </a:r>
                      <a:endParaRPr lang="en-CA" sz="2400" dirty="0"/>
                    </a:p>
                  </a:txBody>
                  <a:tcPr marL="109749" marR="109749" marT="54875" marB="54875"/>
                </a:tc>
                <a:extLst>
                  <a:ext uri="{0D108BD9-81ED-4DB2-BD59-A6C34878D82A}">
                    <a16:rowId xmlns:a16="http://schemas.microsoft.com/office/drawing/2014/main" xmlns="" val="1924312534"/>
                  </a:ext>
                </a:extLst>
              </a:tr>
              <a:tr h="504056">
                <a:tc>
                  <a:txBody>
                    <a:bodyPr/>
                    <a:lstStyle/>
                    <a:p>
                      <a:r>
                        <a:rPr lang="en-US" sz="2400" dirty="0"/>
                        <a:t>Probate savings</a:t>
                      </a:r>
                      <a:endParaRPr lang="en-CA" sz="2400" dirty="0"/>
                    </a:p>
                  </a:txBody>
                  <a:tcPr marL="109749" marR="109749" marT="54875" marB="54875"/>
                </a:tc>
                <a:tc>
                  <a:txBody>
                    <a:bodyPr/>
                    <a:lstStyle/>
                    <a:p>
                      <a:r>
                        <a:rPr lang="en-US" sz="2400" dirty="0"/>
                        <a:t>Yes</a:t>
                      </a:r>
                      <a:endParaRPr lang="en-CA" sz="2400" dirty="0"/>
                    </a:p>
                  </a:txBody>
                  <a:tcPr marL="109749" marR="109749" marT="54875" marB="54875"/>
                </a:tc>
                <a:extLst>
                  <a:ext uri="{0D108BD9-81ED-4DB2-BD59-A6C34878D82A}">
                    <a16:rowId xmlns:a16="http://schemas.microsoft.com/office/drawing/2014/main" xmlns="" val="2599466928"/>
                  </a:ext>
                </a:extLst>
              </a:tr>
            </a:tbl>
          </a:graphicData>
        </a:graphic>
      </p:graphicFrame>
    </p:spTree>
    <p:extLst>
      <p:ext uri="{BB962C8B-B14F-4D97-AF65-F5344CB8AC3E}">
        <p14:creationId xmlns:p14="http://schemas.microsoft.com/office/powerpoint/2010/main" val="4266511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5579" y="292730"/>
            <a:ext cx="11102417" cy="7647316"/>
          </a:xfrm>
        </p:spPr>
        <p:txBody>
          <a:bodyPr>
            <a:normAutofit/>
          </a:bodyPr>
          <a:lstStyle/>
          <a:p>
            <a:pPr marL="0" indent="0" algn="ctr">
              <a:buNone/>
            </a:pPr>
            <a:endParaRPr lang="en-US" sz="2160" dirty="0"/>
          </a:p>
          <a:p>
            <a:pPr marL="0" indent="0" algn="ctr">
              <a:buNone/>
            </a:pPr>
            <a:endParaRPr lang="en-US" sz="5281" dirty="0"/>
          </a:p>
          <a:p>
            <a:pPr marL="0" indent="0" algn="ctr">
              <a:buNone/>
            </a:pPr>
            <a:endParaRPr lang="en-US" sz="5281" dirty="0"/>
          </a:p>
          <a:p>
            <a:pPr marL="0" indent="0" algn="ctr">
              <a:buNone/>
            </a:pPr>
            <a:endParaRPr lang="en-US" sz="5281" dirty="0"/>
          </a:p>
          <a:p>
            <a:pPr marL="0" indent="0" algn="ctr">
              <a:buNone/>
            </a:pPr>
            <a:r>
              <a:rPr lang="en-US" sz="5281" dirty="0"/>
              <a:t>Questions?</a:t>
            </a:r>
          </a:p>
          <a:p>
            <a:pPr marL="0" indent="0" algn="ctr">
              <a:buNone/>
            </a:pPr>
            <a:endParaRPr lang="en-US" sz="5281" dirty="0"/>
          </a:p>
          <a:p>
            <a:pPr marL="0" indent="0" algn="ctr">
              <a:buNone/>
            </a:pPr>
            <a:endParaRPr lang="en-US" sz="2160" dirty="0"/>
          </a:p>
          <a:p>
            <a:pPr marL="0" indent="0" algn="ctr">
              <a:buNone/>
            </a:pPr>
            <a:endParaRPr lang="en-US" sz="2160" dirty="0"/>
          </a:p>
        </p:txBody>
      </p:sp>
    </p:spTree>
    <p:extLst>
      <p:ext uri="{BB962C8B-B14F-4D97-AF65-F5344CB8AC3E}">
        <p14:creationId xmlns:p14="http://schemas.microsoft.com/office/powerpoint/2010/main" val="357581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55870" y="970648"/>
            <a:ext cx="993622" cy="6385306"/>
          </a:xfrm>
          <a:prstGeom prst="rect">
            <a:avLst/>
          </a:prstGeom>
          <a:solidFill>
            <a:srgbClr val="D3CA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7" name="Rectangle 6"/>
          <p:cNvSpPr/>
          <p:nvPr/>
        </p:nvSpPr>
        <p:spPr>
          <a:xfrm>
            <a:off x="2207889" y="1301389"/>
            <a:ext cx="10792274" cy="5723824"/>
          </a:xfrm>
          <a:prstGeom prst="rect">
            <a:avLst/>
          </a:prstGeom>
          <a:solidFill>
            <a:srgbClr val="ECE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8" name="Rectangle 7"/>
          <p:cNvSpPr/>
          <p:nvPr/>
        </p:nvSpPr>
        <p:spPr>
          <a:xfrm rot="5400000">
            <a:off x="4976508" y="-1209301"/>
            <a:ext cx="1008114" cy="7049388"/>
          </a:xfrm>
          <a:prstGeom prst="rect">
            <a:avLst/>
          </a:prstGeom>
          <a:solidFill>
            <a:srgbClr val="2F1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2" name="Title 3"/>
          <p:cNvSpPr txBox="1">
            <a:spLocks/>
          </p:cNvSpPr>
          <p:nvPr/>
        </p:nvSpPr>
        <p:spPr>
          <a:xfrm>
            <a:off x="2884579" y="2011596"/>
            <a:ext cx="4400552" cy="500066"/>
          </a:xfrm>
          <a:prstGeom prst="rect">
            <a:avLst/>
          </a:prstGeom>
        </p:spPr>
        <p:txBody>
          <a:bodyPr/>
          <a:lstStyle>
            <a:lvl1pPr algn="l" defTabSz="914400" rtl="0" eaLnBrk="1" latinLnBrk="0" hangingPunct="1">
              <a:lnSpc>
                <a:spcPct val="90000"/>
              </a:lnSpc>
              <a:spcBef>
                <a:spcPct val="0"/>
              </a:spcBef>
              <a:buNone/>
              <a:defRPr sz="4400" b="1" kern="1200">
                <a:solidFill>
                  <a:srgbClr val="035642"/>
                </a:solidFill>
                <a:latin typeface="Arial" panose="020B0604020202020204" pitchFamily="34" charset="0"/>
                <a:ea typeface="+mj-ea"/>
                <a:cs typeface="Arial" panose="020B0604020202020204" pitchFamily="34" charset="0"/>
              </a:defRPr>
            </a:lvl1pPr>
          </a:lstStyle>
          <a:p>
            <a:r>
              <a:rPr lang="en-US" dirty="0">
                <a:solidFill>
                  <a:schemeClr val="bg1"/>
                </a:solidFill>
              </a:rPr>
              <a:t>Thank You</a:t>
            </a:r>
            <a:endParaRPr lang="en-CA" dirty="0">
              <a:solidFill>
                <a:schemeClr val="bg1"/>
              </a:solidFill>
            </a:endParaRPr>
          </a:p>
        </p:txBody>
      </p:sp>
      <p:sp>
        <p:nvSpPr>
          <p:cNvPr id="12" name="Content Placeholder 7">
            <a:extLst>
              <a:ext uri="{FF2B5EF4-FFF2-40B4-BE49-F238E27FC236}">
                <a16:creationId xmlns:a16="http://schemas.microsoft.com/office/drawing/2014/main" xmlns="" id="{CDE38393-B18D-4080-8D7F-04BABB0E787E}"/>
              </a:ext>
            </a:extLst>
          </p:cNvPr>
          <p:cNvSpPr txBox="1">
            <a:spLocks/>
          </p:cNvSpPr>
          <p:nvPr/>
        </p:nvSpPr>
        <p:spPr>
          <a:xfrm>
            <a:off x="4587211" y="5257626"/>
            <a:ext cx="3195349" cy="12961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solidFill>
                  <a:srgbClr val="035642"/>
                </a:solidFill>
              </a:rPr>
              <a:t>Travis Dolinski, CPA, CA</a:t>
            </a:r>
          </a:p>
          <a:p>
            <a:pPr marL="0" indent="0">
              <a:buNone/>
            </a:pPr>
            <a:r>
              <a:rPr lang="en-US" sz="1600" b="1" dirty="0"/>
              <a:t>905.225.1304</a:t>
            </a:r>
          </a:p>
          <a:p>
            <a:pPr marL="0" indent="0">
              <a:buNone/>
            </a:pPr>
            <a:r>
              <a:rPr lang="en-US" sz="1600" b="1" dirty="0"/>
              <a:t>Travis.dolinski@mnp.ca</a:t>
            </a:r>
            <a:endParaRPr lang="en-CA" sz="1600" b="1" dirty="0"/>
          </a:p>
          <a:p>
            <a:endParaRPr lang="en-CA" sz="1600" b="1" dirty="0"/>
          </a:p>
        </p:txBody>
      </p:sp>
      <p:pic>
        <p:nvPicPr>
          <p:cNvPr id="9" name="Picture 8">
            <a:extLst>
              <a:ext uri="{FF2B5EF4-FFF2-40B4-BE49-F238E27FC236}">
                <a16:creationId xmlns:a16="http://schemas.microsoft.com/office/drawing/2014/main" xmlns="" id="{87B6A8C6-9A83-4A03-B955-FA29F1FB037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220"/>
          <a:stretch/>
        </p:blipFill>
        <p:spPr>
          <a:xfrm>
            <a:off x="7936166" y="3093734"/>
            <a:ext cx="1285939" cy="1787361"/>
          </a:xfrm>
          <a:prstGeom prst="rect">
            <a:avLst/>
          </a:prstGeom>
        </p:spPr>
      </p:pic>
      <p:sp>
        <p:nvSpPr>
          <p:cNvPr id="10" name="Content Placeholder 7">
            <a:extLst>
              <a:ext uri="{FF2B5EF4-FFF2-40B4-BE49-F238E27FC236}">
                <a16:creationId xmlns:a16="http://schemas.microsoft.com/office/drawing/2014/main" xmlns="" id="{CE467379-4966-4DC7-9F60-32FBA8EDDBBD}"/>
              </a:ext>
            </a:extLst>
          </p:cNvPr>
          <p:cNvSpPr txBox="1">
            <a:spLocks/>
          </p:cNvSpPr>
          <p:nvPr/>
        </p:nvSpPr>
        <p:spPr>
          <a:xfrm>
            <a:off x="9441312" y="3360503"/>
            <a:ext cx="3234806" cy="12961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solidFill>
                  <a:srgbClr val="035642"/>
                </a:solidFill>
              </a:rPr>
              <a:t>Jim Chagnon, CPA, CA, TEP</a:t>
            </a:r>
          </a:p>
          <a:p>
            <a:pPr marL="0" indent="0">
              <a:buNone/>
            </a:pPr>
            <a:r>
              <a:rPr lang="en-US" sz="1600" b="1" dirty="0"/>
              <a:t>289.293.2311</a:t>
            </a:r>
          </a:p>
          <a:p>
            <a:pPr marL="0" indent="0">
              <a:buNone/>
            </a:pPr>
            <a:r>
              <a:rPr lang="en-US" sz="1600" b="1" dirty="0"/>
              <a:t>jim.chagnon@mnp.ca</a:t>
            </a:r>
            <a:endParaRPr lang="en-CA" sz="1600" b="1" dirty="0"/>
          </a:p>
          <a:p>
            <a:endParaRPr lang="en-CA" sz="1600" b="1" dirty="0"/>
          </a:p>
        </p:txBody>
      </p:sp>
      <p:sp>
        <p:nvSpPr>
          <p:cNvPr id="13" name="Content Placeholder 7">
            <a:extLst>
              <a:ext uri="{FF2B5EF4-FFF2-40B4-BE49-F238E27FC236}">
                <a16:creationId xmlns:a16="http://schemas.microsoft.com/office/drawing/2014/main" xmlns="" id="{EF871D37-3C80-43C7-A480-785C4A3D7F14}"/>
              </a:ext>
            </a:extLst>
          </p:cNvPr>
          <p:cNvSpPr txBox="1">
            <a:spLocks/>
          </p:cNvSpPr>
          <p:nvPr/>
        </p:nvSpPr>
        <p:spPr>
          <a:xfrm>
            <a:off x="4555176" y="3363603"/>
            <a:ext cx="3195349" cy="12961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a:solidFill>
                  <a:srgbClr val="035642"/>
                </a:solidFill>
              </a:rPr>
              <a:t>Mike Veldhuizen, CPA, CA</a:t>
            </a:r>
          </a:p>
          <a:p>
            <a:pPr marL="0" indent="0">
              <a:buNone/>
            </a:pPr>
            <a:r>
              <a:rPr lang="en-US" sz="1600" b="1" dirty="0"/>
              <a:t>905.225.1318</a:t>
            </a:r>
          </a:p>
          <a:p>
            <a:pPr marL="0" indent="0">
              <a:buNone/>
            </a:pPr>
            <a:r>
              <a:rPr lang="en-US" sz="1600" b="1" dirty="0"/>
              <a:t>mike.veldhuizen@mnp.ca</a:t>
            </a:r>
            <a:endParaRPr lang="en-CA" sz="1600" b="1" dirty="0"/>
          </a:p>
          <a:p>
            <a:endParaRPr lang="en-CA" sz="1600" b="1" dirty="0"/>
          </a:p>
        </p:txBody>
      </p:sp>
      <p:pic>
        <p:nvPicPr>
          <p:cNvPr id="5" name="Picture 4">
            <a:extLst>
              <a:ext uri="{FF2B5EF4-FFF2-40B4-BE49-F238E27FC236}">
                <a16:creationId xmlns:a16="http://schemas.microsoft.com/office/drawing/2014/main" xmlns="" id="{A141F445-59A8-4074-9EBE-03FB0C8B4CA5}"/>
              </a:ext>
            </a:extLst>
          </p:cNvPr>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3011862" y="3126551"/>
            <a:ext cx="1291296" cy="1721729"/>
          </a:xfrm>
          <a:prstGeom prst="rect">
            <a:avLst/>
          </a:prstGeom>
        </p:spPr>
      </p:pic>
      <p:pic>
        <p:nvPicPr>
          <p:cNvPr id="3" name="Picture 2">
            <a:extLst>
              <a:ext uri="{FF2B5EF4-FFF2-40B4-BE49-F238E27FC236}">
                <a16:creationId xmlns:a16="http://schemas.microsoft.com/office/drawing/2014/main" xmlns="" id="{D463EFCA-03D2-4AC5-992A-C870239F79F4}"/>
              </a:ext>
            </a:extLst>
          </p:cNvPr>
          <p:cNvPicPr>
            <a:picLocks noChangeAspect="1"/>
          </p:cNvPicPr>
          <p:nvPr/>
        </p:nvPicPr>
        <p:blipFill>
          <a:blip r:embed="rId5"/>
          <a:stretch>
            <a:fillRect/>
          </a:stretch>
        </p:blipFill>
        <p:spPr>
          <a:xfrm>
            <a:off x="3002884" y="5063912"/>
            <a:ext cx="1309251" cy="1745669"/>
          </a:xfrm>
          <a:prstGeom prst="rect">
            <a:avLst/>
          </a:prstGeom>
        </p:spPr>
      </p:pic>
    </p:spTree>
    <p:extLst>
      <p:ext uri="{BB962C8B-B14F-4D97-AF65-F5344CB8AC3E}">
        <p14:creationId xmlns:p14="http://schemas.microsoft.com/office/powerpoint/2010/main" val="3751764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8116" y="2653066"/>
            <a:ext cx="12097344" cy="2926643"/>
          </a:xfrm>
        </p:spPr>
        <p:txBody>
          <a:bodyPr>
            <a:normAutofit/>
          </a:bodyPr>
          <a:lstStyle/>
          <a:p>
            <a:pPr marL="0" indent="0" algn="just">
              <a:buNone/>
            </a:pPr>
            <a:r>
              <a:rPr lang="en-CA" sz="1800" dirty="0"/>
              <a:t>The material presented today and contained in these slides contains a general overview of the subject, is provided solely for educational purposes and may not be applicable to a specific case, set of circumstances or facts.  This material is based on laws and Business that are subject to change and is current as of the date of publication. This information contained in this presentation is not comprehensive and should not be adopted without regard to other relevant information and the particulars on any client's situation. Please feel free to contact your local MNP Specialty Tax Group for advice specific to your circumstances. </a:t>
            </a:r>
          </a:p>
          <a:p>
            <a:pPr marL="0" indent="0" algn="just">
              <a:buNone/>
            </a:pPr>
            <a:r>
              <a:rPr lang="en-CA" sz="1800" dirty="0"/>
              <a:t>© MNP LLP 2018. All Rights Reserved.</a:t>
            </a:r>
          </a:p>
        </p:txBody>
      </p:sp>
    </p:spTree>
    <p:extLst>
      <p:ext uri="{BB962C8B-B14F-4D97-AF65-F5344CB8AC3E}">
        <p14:creationId xmlns:p14="http://schemas.microsoft.com/office/powerpoint/2010/main" val="354589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71376F-D03C-4CD7-8AC4-4B16FA1FA5B6}"/>
              </a:ext>
            </a:extLst>
          </p:cNvPr>
          <p:cNvSpPr>
            <a:spLocks noGrp="1"/>
          </p:cNvSpPr>
          <p:nvPr>
            <p:ph type="title"/>
          </p:nvPr>
        </p:nvSpPr>
        <p:spPr/>
        <p:txBody>
          <a:bodyPr>
            <a:normAutofit/>
          </a:bodyPr>
          <a:lstStyle/>
          <a:p>
            <a:r>
              <a:rPr lang="en-US" sz="4000" dirty="0"/>
              <a:t>What do these rules mean for you ?</a:t>
            </a:r>
            <a:endParaRPr lang="en-CA" sz="4000" dirty="0"/>
          </a:p>
        </p:txBody>
      </p:sp>
      <p:sp>
        <p:nvSpPr>
          <p:cNvPr id="3" name="Content Placeholder 2">
            <a:extLst>
              <a:ext uri="{FF2B5EF4-FFF2-40B4-BE49-F238E27FC236}">
                <a16:creationId xmlns:a16="http://schemas.microsoft.com/office/drawing/2014/main" xmlns="" id="{272556D1-7EBF-4F3F-8E35-6E4A18176470}"/>
              </a:ext>
            </a:extLst>
          </p:cNvPr>
          <p:cNvSpPr>
            <a:spLocks noGrp="1"/>
          </p:cNvSpPr>
          <p:nvPr>
            <p:ph idx="1"/>
          </p:nvPr>
        </p:nvSpPr>
        <p:spPr>
          <a:xfrm>
            <a:off x="1006476" y="1811338"/>
            <a:ext cx="11998150" cy="5472608"/>
          </a:xfrm>
        </p:spPr>
        <p:txBody>
          <a:bodyPr>
            <a:normAutofit/>
          </a:bodyPr>
          <a:lstStyle/>
          <a:p>
            <a:r>
              <a:rPr lang="en-US" dirty="0"/>
              <a:t>Income sprinkling</a:t>
            </a:r>
          </a:p>
          <a:p>
            <a:pPr lvl="1"/>
            <a:r>
              <a:rPr lang="en-US" dirty="0"/>
              <a:t>Did you income sprinkle in the past ?</a:t>
            </a:r>
          </a:p>
          <a:p>
            <a:pPr lvl="1"/>
            <a:r>
              <a:rPr lang="en-US" dirty="0"/>
              <a:t>Can you income sprinkle in the future ?</a:t>
            </a:r>
          </a:p>
          <a:p>
            <a:pPr lvl="1"/>
            <a:r>
              <a:rPr lang="en-US" dirty="0"/>
              <a:t>If not, will your taxes increase ?</a:t>
            </a:r>
          </a:p>
          <a:p>
            <a:endParaRPr lang="en-US" dirty="0"/>
          </a:p>
          <a:p>
            <a:r>
              <a:rPr lang="en-US" dirty="0"/>
              <a:t>Passive investment income</a:t>
            </a:r>
          </a:p>
          <a:p>
            <a:pPr lvl="1"/>
            <a:r>
              <a:rPr lang="en-US" dirty="0"/>
              <a:t>Do you have incorporated investment income ?</a:t>
            </a:r>
          </a:p>
          <a:p>
            <a:pPr lvl="1"/>
            <a:r>
              <a:rPr lang="en-US" dirty="0"/>
              <a:t>If yes, will your practice income taxes increase?</a:t>
            </a:r>
          </a:p>
          <a:p>
            <a:endParaRPr lang="en-US" dirty="0"/>
          </a:p>
          <a:p>
            <a:r>
              <a:rPr lang="en-US" dirty="0"/>
              <a:t>How can you minimize the impact of these rules</a:t>
            </a:r>
          </a:p>
          <a:p>
            <a:endParaRPr lang="en-CA" dirty="0"/>
          </a:p>
        </p:txBody>
      </p:sp>
    </p:spTree>
    <p:extLst>
      <p:ext uri="{BB962C8B-B14F-4D97-AF65-F5344CB8AC3E}">
        <p14:creationId xmlns:p14="http://schemas.microsoft.com/office/powerpoint/2010/main" val="135332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475" y="515194"/>
            <a:ext cx="9713871" cy="1097492"/>
          </a:xfrm>
        </p:spPr>
        <p:txBody>
          <a:bodyPr>
            <a:normAutofit/>
          </a:bodyPr>
          <a:lstStyle/>
          <a:p>
            <a:r>
              <a:rPr lang="en-US" dirty="0"/>
              <a:t>Some preliminary thoughts</a:t>
            </a:r>
          </a:p>
        </p:txBody>
      </p:sp>
      <p:sp>
        <p:nvSpPr>
          <p:cNvPr id="3" name="Content Placeholder 2"/>
          <p:cNvSpPr>
            <a:spLocks noGrp="1"/>
          </p:cNvSpPr>
          <p:nvPr>
            <p:ph idx="1"/>
          </p:nvPr>
        </p:nvSpPr>
        <p:spPr>
          <a:xfrm>
            <a:off x="997250" y="1642858"/>
            <a:ext cx="12619038" cy="5222875"/>
          </a:xfrm>
        </p:spPr>
        <p:txBody>
          <a:bodyPr>
            <a:normAutofit lnSpcReduction="10000"/>
          </a:bodyPr>
          <a:lstStyle/>
          <a:p>
            <a:r>
              <a:rPr lang="en-US" sz="2400" dirty="0"/>
              <a:t>Incorporation still makes sense if corporation is accumulating investments or investing in your practice</a:t>
            </a:r>
          </a:p>
          <a:p>
            <a:r>
              <a:rPr lang="en-US" sz="2400" dirty="0"/>
              <a:t>Rules are not as bad as originally proposed but they need to be properly managed</a:t>
            </a:r>
          </a:p>
          <a:p>
            <a:r>
              <a:rPr lang="en-US" sz="2400" dirty="0"/>
              <a:t>There are some exceptions to income splitting rules</a:t>
            </a:r>
          </a:p>
          <a:p>
            <a:r>
              <a:rPr lang="en-US" sz="2400" dirty="0"/>
              <a:t>No change to the taxation of passive income (including portfolio dividends) in professional corporations</a:t>
            </a:r>
          </a:p>
          <a:p>
            <a:r>
              <a:rPr lang="en-US" sz="2400" dirty="0"/>
              <a:t>Passive rules will not affect companies:</a:t>
            </a:r>
          </a:p>
          <a:p>
            <a:pPr lvl="1"/>
            <a:r>
              <a:rPr lang="en-US" dirty="0"/>
              <a:t>with less than $50,000 of investment income</a:t>
            </a:r>
          </a:p>
          <a:p>
            <a:pPr lvl="1"/>
            <a:r>
              <a:rPr lang="en-US" dirty="0"/>
              <a:t>if your Practice income is less than your reduced “Small Business Limit”</a:t>
            </a:r>
          </a:p>
          <a:p>
            <a:pPr lvl="1"/>
            <a:r>
              <a:rPr lang="en-US" dirty="0"/>
              <a:t>with no Practice net income</a:t>
            </a:r>
          </a:p>
          <a:p>
            <a:r>
              <a:rPr lang="en-US" sz="2400" dirty="0"/>
              <a:t>If the passive rules fully apply, there is still a 27% deferral of tax for Practice income retained in the corporation</a:t>
            </a:r>
          </a:p>
          <a:p>
            <a:r>
              <a:rPr lang="en-US" sz="2400" dirty="0"/>
              <a:t>No changes to capital gains exemption (where sale of corporate shares is applicable)</a:t>
            </a:r>
          </a:p>
          <a:p>
            <a:endParaRPr lang="en-US" sz="2400" dirty="0"/>
          </a:p>
        </p:txBody>
      </p:sp>
    </p:spTree>
    <p:extLst>
      <p:ext uri="{BB962C8B-B14F-4D97-AF65-F5344CB8AC3E}">
        <p14:creationId xmlns:p14="http://schemas.microsoft.com/office/powerpoint/2010/main" val="379856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0F3400F-8E39-43DC-B0BE-B5DA4498C552}"/>
              </a:ext>
            </a:extLst>
          </p:cNvPr>
          <p:cNvSpPr txBox="1">
            <a:spLocks/>
          </p:cNvSpPr>
          <p:nvPr/>
        </p:nvSpPr>
        <p:spPr>
          <a:xfrm>
            <a:off x="1051298" y="1811338"/>
            <a:ext cx="13078270" cy="1590675"/>
          </a:xfrm>
          <a:prstGeom prst="rect">
            <a:avLst/>
          </a:prstGeom>
        </p:spPr>
        <p:txBody>
          <a:bodyPr vert="horz" lIns="91440" tIns="45720" rIns="91440" bIns="45720" rtlCol="0" anchor="ctr">
            <a:normAutofit lnSpcReduction="10000"/>
          </a:bodyPr>
          <a:lstStyle>
            <a:lvl1pPr algn="l" defTabSz="914377"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pPr algn="ctr"/>
            <a:r>
              <a:rPr lang="en-CA" sz="4000" dirty="0"/>
              <a:t>Income sprinkling (“TOSI”) rules</a:t>
            </a:r>
          </a:p>
          <a:p>
            <a:pPr algn="ctr"/>
            <a:endParaRPr lang="en-US" sz="4000" dirty="0"/>
          </a:p>
          <a:p>
            <a:pPr algn="ctr"/>
            <a:r>
              <a:rPr lang="en-US" sz="4000" dirty="0"/>
              <a:t>E</a:t>
            </a:r>
            <a:r>
              <a:rPr lang="en-CA" sz="4000" dirty="0"/>
              <a:t>ffective January 1, 2018</a:t>
            </a:r>
            <a:endParaRPr lang="en-CA" sz="3800" dirty="0"/>
          </a:p>
        </p:txBody>
      </p:sp>
    </p:spTree>
    <p:extLst>
      <p:ext uri="{BB962C8B-B14F-4D97-AF65-F5344CB8AC3E}">
        <p14:creationId xmlns:p14="http://schemas.microsoft.com/office/powerpoint/2010/main" val="252861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763" y="1379290"/>
            <a:ext cx="9054306" cy="880264"/>
          </a:xfrm>
        </p:spPr>
        <p:txBody>
          <a:bodyPr>
            <a:normAutofit fontScale="90000"/>
          </a:bodyPr>
          <a:lstStyle/>
          <a:p>
            <a:r>
              <a:rPr lang="en-US" dirty="0"/>
              <a:t/>
            </a:r>
            <a:br>
              <a:rPr lang="en-US" dirty="0"/>
            </a:br>
            <a:r>
              <a:rPr lang="en-US" sz="3300" dirty="0"/>
              <a:t>Typical structure</a:t>
            </a:r>
          </a:p>
        </p:txBody>
      </p:sp>
      <p:sp>
        <p:nvSpPr>
          <p:cNvPr id="3" name="Rectangle 2">
            <a:extLst>
              <a:ext uri="{FF2B5EF4-FFF2-40B4-BE49-F238E27FC236}">
                <a16:creationId xmlns:a16="http://schemas.microsoft.com/office/drawing/2014/main" xmlns="" id="{F48AAE97-F3E3-464C-8D61-93BB21F2ADB1}"/>
              </a:ext>
            </a:extLst>
          </p:cNvPr>
          <p:cNvSpPr/>
          <p:nvPr/>
        </p:nvSpPr>
        <p:spPr>
          <a:xfrm>
            <a:off x="2559237" y="4752237"/>
            <a:ext cx="7488832" cy="1097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Medicine Professional Corporation</a:t>
            </a:r>
          </a:p>
        </p:txBody>
      </p:sp>
      <p:sp>
        <p:nvSpPr>
          <p:cNvPr id="4" name="Rectangle 3">
            <a:extLst>
              <a:ext uri="{FF2B5EF4-FFF2-40B4-BE49-F238E27FC236}">
                <a16:creationId xmlns:a16="http://schemas.microsoft.com/office/drawing/2014/main" xmlns="" id="{F10740A1-0D70-4A4D-8593-AA91DFF30744}"/>
              </a:ext>
            </a:extLst>
          </p:cNvPr>
          <p:cNvSpPr/>
          <p:nvPr/>
        </p:nvSpPr>
        <p:spPr>
          <a:xfrm>
            <a:off x="2485601" y="2993794"/>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800" dirty="0">
                <a:solidFill>
                  <a:schemeClr val="tx1"/>
                </a:solidFill>
              </a:rPr>
              <a:t>Physician</a:t>
            </a:r>
            <a:endParaRPr lang="en-CA" sz="2400" dirty="0">
              <a:solidFill>
                <a:schemeClr val="tx1"/>
              </a:solidFill>
            </a:endParaRPr>
          </a:p>
        </p:txBody>
      </p:sp>
      <p:sp>
        <p:nvSpPr>
          <p:cNvPr id="10" name="Rectangle 9">
            <a:extLst>
              <a:ext uri="{FF2B5EF4-FFF2-40B4-BE49-F238E27FC236}">
                <a16:creationId xmlns:a16="http://schemas.microsoft.com/office/drawing/2014/main" xmlns="" id="{280CBAE9-435A-48B2-B2E0-FB573CD29565}"/>
              </a:ext>
            </a:extLst>
          </p:cNvPr>
          <p:cNvSpPr/>
          <p:nvPr/>
        </p:nvSpPr>
        <p:spPr>
          <a:xfrm>
            <a:off x="4142214" y="2993794"/>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Spouse</a:t>
            </a:r>
            <a:endParaRPr lang="en-CA" sz="2400" dirty="0">
              <a:solidFill>
                <a:schemeClr val="tx1"/>
              </a:solidFill>
            </a:endParaRPr>
          </a:p>
        </p:txBody>
      </p:sp>
      <p:sp>
        <p:nvSpPr>
          <p:cNvPr id="13" name="Rectangle 12">
            <a:extLst>
              <a:ext uri="{FF2B5EF4-FFF2-40B4-BE49-F238E27FC236}">
                <a16:creationId xmlns:a16="http://schemas.microsoft.com/office/drawing/2014/main" xmlns="" id="{3B634B0C-4D1A-44AB-8189-A7D69C4EAE59}"/>
              </a:ext>
            </a:extLst>
          </p:cNvPr>
          <p:cNvSpPr/>
          <p:nvPr/>
        </p:nvSpPr>
        <p:spPr>
          <a:xfrm>
            <a:off x="5642704" y="3182922"/>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Child over 24</a:t>
            </a:r>
            <a:endParaRPr lang="en-CA" sz="1200" dirty="0">
              <a:solidFill>
                <a:schemeClr val="tx1"/>
              </a:solidFill>
            </a:endParaRPr>
          </a:p>
        </p:txBody>
      </p:sp>
      <p:sp>
        <p:nvSpPr>
          <p:cNvPr id="16" name="Rectangle 15">
            <a:extLst>
              <a:ext uri="{FF2B5EF4-FFF2-40B4-BE49-F238E27FC236}">
                <a16:creationId xmlns:a16="http://schemas.microsoft.com/office/drawing/2014/main" xmlns="" id="{5D0431F7-2CAE-48D7-AC94-C26BFB950D63}"/>
              </a:ext>
            </a:extLst>
          </p:cNvPr>
          <p:cNvSpPr/>
          <p:nvPr/>
        </p:nvSpPr>
        <p:spPr>
          <a:xfrm>
            <a:off x="6991697" y="2970119"/>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Child 18 - 24</a:t>
            </a:r>
            <a:endParaRPr lang="en-CA" sz="1800" dirty="0">
              <a:solidFill>
                <a:schemeClr val="tx1"/>
              </a:solidFill>
            </a:endParaRPr>
          </a:p>
        </p:txBody>
      </p:sp>
      <p:sp>
        <p:nvSpPr>
          <p:cNvPr id="19" name="Rectangle 18">
            <a:extLst>
              <a:ext uri="{FF2B5EF4-FFF2-40B4-BE49-F238E27FC236}">
                <a16:creationId xmlns:a16="http://schemas.microsoft.com/office/drawing/2014/main" xmlns="" id="{1A00FB1F-9708-4542-A284-731314249AEB}"/>
              </a:ext>
            </a:extLst>
          </p:cNvPr>
          <p:cNvSpPr/>
          <p:nvPr/>
        </p:nvSpPr>
        <p:spPr>
          <a:xfrm>
            <a:off x="8407405" y="3152296"/>
            <a:ext cx="16561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Child under 18</a:t>
            </a:r>
            <a:endParaRPr lang="en-CA" sz="1800" dirty="0">
              <a:solidFill>
                <a:schemeClr val="tx1"/>
              </a:solidFill>
            </a:endParaRPr>
          </a:p>
        </p:txBody>
      </p:sp>
      <p:sp>
        <p:nvSpPr>
          <p:cNvPr id="22" name="Rectangle 21">
            <a:extLst>
              <a:ext uri="{FF2B5EF4-FFF2-40B4-BE49-F238E27FC236}">
                <a16:creationId xmlns:a16="http://schemas.microsoft.com/office/drawing/2014/main" xmlns="" id="{DE192982-51F3-428B-9DCA-40C6970D961B}"/>
              </a:ext>
            </a:extLst>
          </p:cNvPr>
          <p:cNvSpPr/>
          <p:nvPr/>
        </p:nvSpPr>
        <p:spPr>
          <a:xfrm>
            <a:off x="4382690" y="3904657"/>
            <a:ext cx="1175232" cy="5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20 % B Common </a:t>
            </a:r>
            <a:endParaRPr lang="en-CA" sz="1600" dirty="0">
              <a:solidFill>
                <a:schemeClr val="tx1"/>
              </a:solidFill>
            </a:endParaRPr>
          </a:p>
        </p:txBody>
      </p:sp>
      <p:sp>
        <p:nvSpPr>
          <p:cNvPr id="23" name="Rectangle 22">
            <a:extLst>
              <a:ext uri="{FF2B5EF4-FFF2-40B4-BE49-F238E27FC236}">
                <a16:creationId xmlns:a16="http://schemas.microsoft.com/office/drawing/2014/main" xmlns="" id="{318147F7-3656-4700-86D6-6C486935155A}"/>
              </a:ext>
            </a:extLst>
          </p:cNvPr>
          <p:cNvSpPr/>
          <p:nvPr/>
        </p:nvSpPr>
        <p:spPr>
          <a:xfrm>
            <a:off x="5936290" y="3868684"/>
            <a:ext cx="1175232" cy="5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20 % C Common</a:t>
            </a:r>
            <a:r>
              <a:rPr lang="en-US" sz="1000" dirty="0">
                <a:solidFill>
                  <a:schemeClr val="tx1"/>
                </a:solidFill>
              </a:rPr>
              <a:t> </a:t>
            </a:r>
            <a:endParaRPr lang="en-CA" sz="1000" dirty="0">
              <a:solidFill>
                <a:schemeClr val="tx1"/>
              </a:solidFill>
            </a:endParaRPr>
          </a:p>
        </p:txBody>
      </p:sp>
      <p:sp>
        <p:nvSpPr>
          <p:cNvPr id="24" name="Rectangle 23">
            <a:extLst>
              <a:ext uri="{FF2B5EF4-FFF2-40B4-BE49-F238E27FC236}">
                <a16:creationId xmlns:a16="http://schemas.microsoft.com/office/drawing/2014/main" xmlns="" id="{62FDF46E-5B68-4A94-B57F-7493819F6416}"/>
              </a:ext>
            </a:extLst>
          </p:cNvPr>
          <p:cNvSpPr/>
          <p:nvPr/>
        </p:nvSpPr>
        <p:spPr>
          <a:xfrm>
            <a:off x="7232434" y="3853606"/>
            <a:ext cx="1175232" cy="5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20 % D Common</a:t>
            </a:r>
            <a:r>
              <a:rPr lang="en-US" sz="1000" dirty="0">
                <a:solidFill>
                  <a:schemeClr val="tx1"/>
                </a:solidFill>
              </a:rPr>
              <a:t> </a:t>
            </a:r>
            <a:endParaRPr lang="en-CA" sz="1000" dirty="0">
              <a:solidFill>
                <a:schemeClr val="tx1"/>
              </a:solidFill>
            </a:endParaRPr>
          </a:p>
        </p:txBody>
      </p:sp>
      <p:sp>
        <p:nvSpPr>
          <p:cNvPr id="25" name="Rectangle 24">
            <a:extLst>
              <a:ext uri="{FF2B5EF4-FFF2-40B4-BE49-F238E27FC236}">
                <a16:creationId xmlns:a16="http://schemas.microsoft.com/office/drawing/2014/main" xmlns="" id="{6122FFD1-DB52-42B7-8AB4-14A654F8BC49}"/>
              </a:ext>
            </a:extLst>
          </p:cNvPr>
          <p:cNvSpPr/>
          <p:nvPr/>
        </p:nvSpPr>
        <p:spPr>
          <a:xfrm>
            <a:off x="8647881" y="3868684"/>
            <a:ext cx="1175232" cy="5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20 % E Common</a:t>
            </a:r>
            <a:endParaRPr lang="en-CA" sz="1600" dirty="0">
              <a:solidFill>
                <a:schemeClr val="tx1"/>
              </a:solidFill>
            </a:endParaRPr>
          </a:p>
        </p:txBody>
      </p:sp>
      <p:cxnSp>
        <p:nvCxnSpPr>
          <p:cNvPr id="27" name="Straight Arrow Connector 26">
            <a:extLst>
              <a:ext uri="{FF2B5EF4-FFF2-40B4-BE49-F238E27FC236}">
                <a16:creationId xmlns:a16="http://schemas.microsoft.com/office/drawing/2014/main" xmlns="" id="{92018BB4-D2BD-4433-968A-CFA770892AF3}"/>
              </a:ext>
            </a:extLst>
          </p:cNvPr>
          <p:cNvCxnSpPr>
            <a:cxnSpLocks/>
            <a:stCxn id="4" idx="2"/>
          </p:cNvCxnSpPr>
          <p:nvPr/>
        </p:nvCxnSpPr>
        <p:spPr>
          <a:xfrm>
            <a:off x="3313693" y="3497850"/>
            <a:ext cx="0" cy="1254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xmlns="" id="{9812233C-3433-41E5-BC57-54AAA6F5D6B4}"/>
              </a:ext>
            </a:extLst>
          </p:cNvPr>
          <p:cNvSpPr/>
          <p:nvPr/>
        </p:nvSpPr>
        <p:spPr>
          <a:xfrm>
            <a:off x="2726215" y="3890313"/>
            <a:ext cx="1175232" cy="5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20 % A Common </a:t>
            </a:r>
            <a:endParaRPr lang="en-CA" sz="1600" dirty="0">
              <a:solidFill>
                <a:schemeClr val="tx1"/>
              </a:solidFill>
            </a:endParaRPr>
          </a:p>
        </p:txBody>
      </p:sp>
      <p:cxnSp>
        <p:nvCxnSpPr>
          <p:cNvPr id="28" name="Straight Arrow Connector 27">
            <a:extLst>
              <a:ext uri="{FF2B5EF4-FFF2-40B4-BE49-F238E27FC236}">
                <a16:creationId xmlns:a16="http://schemas.microsoft.com/office/drawing/2014/main" xmlns="" id="{1F994465-E8AF-45FA-9F1F-ECD277114542}"/>
              </a:ext>
            </a:extLst>
          </p:cNvPr>
          <p:cNvCxnSpPr>
            <a:cxnSpLocks/>
            <a:stCxn id="10" idx="2"/>
          </p:cNvCxnSpPr>
          <p:nvPr/>
        </p:nvCxnSpPr>
        <p:spPr>
          <a:xfrm>
            <a:off x="4970306" y="3497850"/>
            <a:ext cx="0" cy="1268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xmlns="" id="{C604E69E-E8FB-436A-9E91-7E5951F36BBA}"/>
              </a:ext>
            </a:extLst>
          </p:cNvPr>
          <p:cNvCxnSpPr>
            <a:cxnSpLocks/>
            <a:stCxn id="13" idx="2"/>
          </p:cNvCxnSpPr>
          <p:nvPr/>
        </p:nvCxnSpPr>
        <p:spPr>
          <a:xfrm>
            <a:off x="6470796" y="3686978"/>
            <a:ext cx="0" cy="1201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52407482-D095-455A-B2F1-D3D3690C11DC}"/>
              </a:ext>
            </a:extLst>
          </p:cNvPr>
          <p:cNvCxnSpPr>
            <a:cxnSpLocks/>
            <a:stCxn id="16" idx="2"/>
          </p:cNvCxnSpPr>
          <p:nvPr/>
        </p:nvCxnSpPr>
        <p:spPr>
          <a:xfrm>
            <a:off x="7819789" y="3474175"/>
            <a:ext cx="261" cy="1187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xmlns="" id="{0301FB84-0FD8-452F-AEDE-2611B8487FA6}"/>
              </a:ext>
            </a:extLst>
          </p:cNvPr>
          <p:cNvCxnSpPr>
            <a:cxnSpLocks/>
            <a:stCxn id="19" idx="2"/>
          </p:cNvCxnSpPr>
          <p:nvPr/>
        </p:nvCxnSpPr>
        <p:spPr>
          <a:xfrm>
            <a:off x="9235497" y="3656352"/>
            <a:ext cx="0" cy="1287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itle 1">
            <a:extLst>
              <a:ext uri="{FF2B5EF4-FFF2-40B4-BE49-F238E27FC236}">
                <a16:creationId xmlns:a16="http://schemas.microsoft.com/office/drawing/2014/main" xmlns="" id="{246566C4-A8A5-45A4-A60D-B43B1635B275}"/>
              </a:ext>
            </a:extLst>
          </p:cNvPr>
          <p:cNvSpPr txBox="1">
            <a:spLocks/>
          </p:cNvSpPr>
          <p:nvPr/>
        </p:nvSpPr>
        <p:spPr>
          <a:xfrm>
            <a:off x="1006476" y="438154"/>
            <a:ext cx="12619038" cy="1258679"/>
          </a:xfrm>
          <a:prstGeom prst="rect">
            <a:avLst/>
          </a:prstGeom>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4000" dirty="0"/>
              <a:t>Income Sprinkling </a:t>
            </a:r>
          </a:p>
        </p:txBody>
      </p:sp>
    </p:spTree>
    <p:extLst>
      <p:ext uri="{BB962C8B-B14F-4D97-AF65-F5344CB8AC3E}">
        <p14:creationId xmlns:p14="http://schemas.microsoft.com/office/powerpoint/2010/main" val="1844621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1B458E-A676-4421-B1DE-9749C6F1234E}"/>
              </a:ext>
            </a:extLst>
          </p:cNvPr>
          <p:cNvSpPr>
            <a:spLocks noGrp="1"/>
          </p:cNvSpPr>
          <p:nvPr>
            <p:ph type="title"/>
          </p:nvPr>
        </p:nvSpPr>
        <p:spPr>
          <a:xfrm>
            <a:off x="1006476" y="438154"/>
            <a:ext cx="12619038" cy="1258679"/>
          </a:xfrm>
        </p:spPr>
        <p:txBody>
          <a:bodyPr>
            <a:normAutofit/>
          </a:bodyPr>
          <a:lstStyle/>
          <a:p>
            <a:r>
              <a:rPr lang="en-CA" sz="4000" dirty="0"/>
              <a:t>Income Sprinkling </a:t>
            </a:r>
          </a:p>
        </p:txBody>
      </p:sp>
      <p:sp>
        <p:nvSpPr>
          <p:cNvPr id="3" name="Content Placeholder 2">
            <a:extLst>
              <a:ext uri="{FF2B5EF4-FFF2-40B4-BE49-F238E27FC236}">
                <a16:creationId xmlns:a16="http://schemas.microsoft.com/office/drawing/2014/main" xmlns="" id="{14A7EA51-A906-4476-940E-146FF9528794}"/>
              </a:ext>
            </a:extLst>
          </p:cNvPr>
          <p:cNvSpPr>
            <a:spLocks noGrp="1"/>
          </p:cNvSpPr>
          <p:nvPr>
            <p:ph idx="1"/>
          </p:nvPr>
        </p:nvSpPr>
        <p:spPr>
          <a:xfrm>
            <a:off x="1006476" y="1696833"/>
            <a:ext cx="9511593" cy="5432204"/>
          </a:xfrm>
        </p:spPr>
        <p:txBody>
          <a:bodyPr/>
          <a:lstStyle/>
          <a:p>
            <a:pPr marL="0" indent="0">
              <a:buNone/>
            </a:pPr>
            <a:r>
              <a:rPr lang="en-CA" sz="2400" b="1" dirty="0"/>
              <a:t>Benefit of income sprinkling under existing rules</a:t>
            </a:r>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CA" sz="1920" dirty="0"/>
          </a:p>
          <a:p>
            <a:pPr marL="0" indent="0">
              <a:buNone/>
            </a:pPr>
            <a:endParaRPr lang="en-US" sz="1920" dirty="0"/>
          </a:p>
          <a:p>
            <a:endParaRPr lang="en-US" sz="1920" dirty="0"/>
          </a:p>
          <a:p>
            <a:endParaRPr lang="en-US" sz="1920" dirty="0"/>
          </a:p>
          <a:p>
            <a:endParaRPr lang="en-US" sz="1920" dirty="0"/>
          </a:p>
          <a:p>
            <a:pPr marL="0" indent="0">
              <a:buNone/>
            </a:pPr>
            <a:endParaRPr lang="en-US" sz="1920" dirty="0"/>
          </a:p>
          <a:p>
            <a:pPr marL="0" indent="0">
              <a:buNone/>
            </a:pPr>
            <a:endParaRPr lang="en-US" sz="1920" dirty="0"/>
          </a:p>
          <a:p>
            <a:pPr marL="0" indent="0">
              <a:buNone/>
            </a:pPr>
            <a:endParaRPr lang="en-US" sz="1920" dirty="0"/>
          </a:p>
          <a:p>
            <a:pPr marL="0" indent="0">
              <a:buNone/>
            </a:pPr>
            <a:endParaRPr lang="en-US" sz="1920" dirty="0"/>
          </a:p>
        </p:txBody>
      </p:sp>
      <p:graphicFrame>
        <p:nvGraphicFramePr>
          <p:cNvPr id="6" name="Table 5">
            <a:extLst>
              <a:ext uri="{FF2B5EF4-FFF2-40B4-BE49-F238E27FC236}">
                <a16:creationId xmlns:a16="http://schemas.microsoft.com/office/drawing/2014/main" xmlns="" id="{384426CA-59B4-4555-9D26-2E6036D7F02C}"/>
              </a:ext>
            </a:extLst>
          </p:cNvPr>
          <p:cNvGraphicFramePr>
            <a:graphicFrameLocks noGrp="1"/>
          </p:cNvGraphicFramePr>
          <p:nvPr>
            <p:extLst>
              <p:ext uri="{D42A27DB-BD31-4B8C-83A1-F6EECF244321}">
                <p14:modId xmlns:p14="http://schemas.microsoft.com/office/powerpoint/2010/main" val="2064750821"/>
              </p:ext>
            </p:extLst>
          </p:nvPr>
        </p:nvGraphicFramePr>
        <p:xfrm>
          <a:off x="1112930" y="2171377"/>
          <a:ext cx="11891696" cy="4957658"/>
        </p:xfrm>
        <a:graphic>
          <a:graphicData uri="http://schemas.openxmlformats.org/drawingml/2006/table">
            <a:tbl>
              <a:tblPr firstRow="1" bandRow="1"/>
              <a:tblGrid>
                <a:gridCol w="3311783">
                  <a:extLst>
                    <a:ext uri="{9D8B030D-6E8A-4147-A177-3AD203B41FA5}">
                      <a16:colId xmlns:a16="http://schemas.microsoft.com/office/drawing/2014/main" xmlns="" val="1117882233"/>
                    </a:ext>
                  </a:extLst>
                </a:gridCol>
                <a:gridCol w="1667145">
                  <a:extLst>
                    <a:ext uri="{9D8B030D-6E8A-4147-A177-3AD203B41FA5}">
                      <a16:colId xmlns:a16="http://schemas.microsoft.com/office/drawing/2014/main" xmlns="" val="25618015"/>
                    </a:ext>
                  </a:extLst>
                </a:gridCol>
                <a:gridCol w="3096344">
                  <a:extLst>
                    <a:ext uri="{9D8B030D-6E8A-4147-A177-3AD203B41FA5}">
                      <a16:colId xmlns:a16="http://schemas.microsoft.com/office/drawing/2014/main" xmlns="" val="3890915617"/>
                    </a:ext>
                  </a:extLst>
                </a:gridCol>
                <a:gridCol w="3816424">
                  <a:extLst>
                    <a:ext uri="{9D8B030D-6E8A-4147-A177-3AD203B41FA5}">
                      <a16:colId xmlns:a16="http://schemas.microsoft.com/office/drawing/2014/main" xmlns="" val="1572077569"/>
                    </a:ext>
                  </a:extLst>
                </a:gridCol>
              </a:tblGrid>
              <a:tr h="1498148">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endParaRPr lang="en-CA" sz="1900" dirty="0"/>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CA" sz="1900" dirty="0">
                          <a:solidFill>
                            <a:schemeClr val="tx1"/>
                          </a:solidFill>
                        </a:rPr>
                        <a:t>No income splitting</a:t>
                      </a:r>
                    </a:p>
                  </a:txBody>
                  <a:tcPr marL="121317" marR="121317" marT="60658" marB="60658"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CA" sz="1900" dirty="0">
                          <a:solidFill>
                            <a:schemeClr val="tx1"/>
                          </a:solidFill>
                        </a:rPr>
                        <a:t>Income splitting</a:t>
                      </a:r>
                    </a:p>
                    <a:p>
                      <a:pPr algn="ctr"/>
                      <a:endParaRPr lang="en-CA" sz="1900" dirty="0">
                        <a:solidFill>
                          <a:schemeClr val="tx1"/>
                        </a:solidFill>
                      </a:endParaRPr>
                    </a:p>
                    <a:p>
                      <a:pPr algn="ctr"/>
                      <a:r>
                        <a:rPr lang="en-CA" sz="1900" dirty="0">
                          <a:solidFill>
                            <a:schemeClr val="tx1"/>
                          </a:solidFill>
                        </a:rPr>
                        <a:t>$200,000 salary and</a:t>
                      </a:r>
                    </a:p>
                    <a:p>
                      <a:pPr algn="ctr"/>
                      <a:r>
                        <a:rPr lang="en-US" sz="1900" dirty="0">
                          <a:solidFill>
                            <a:schemeClr val="tx1"/>
                          </a:solidFill>
                        </a:rPr>
                        <a:t>One $</a:t>
                      </a:r>
                      <a:r>
                        <a:rPr lang="en-CA" sz="1900" dirty="0">
                          <a:solidFill>
                            <a:schemeClr val="tx1"/>
                          </a:solidFill>
                        </a:rPr>
                        <a:t>200,000 dividend</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CA" sz="1900" dirty="0">
                          <a:solidFill>
                            <a:schemeClr val="tx1"/>
                          </a:solidFill>
                        </a:rPr>
                        <a:t>Income splitting</a:t>
                      </a:r>
                    </a:p>
                    <a:p>
                      <a:pPr algn="ctr"/>
                      <a:endParaRPr lang="en-CA" sz="1900" dirty="0">
                        <a:solidFill>
                          <a:schemeClr val="tx1"/>
                        </a:solidFill>
                      </a:endParaRPr>
                    </a:p>
                    <a:p>
                      <a:pPr algn="ctr"/>
                      <a:r>
                        <a:rPr lang="en-CA" sz="1900" dirty="0">
                          <a:solidFill>
                            <a:schemeClr val="tx1"/>
                          </a:solidFill>
                        </a:rPr>
                        <a:t>$200,000 salary and</a:t>
                      </a:r>
                    </a:p>
                    <a:p>
                      <a:pPr algn="ctr"/>
                      <a:r>
                        <a:rPr lang="en-US" sz="1900" dirty="0">
                          <a:solidFill>
                            <a:schemeClr val="tx1"/>
                          </a:solidFill>
                        </a:rPr>
                        <a:t>Four $50,000</a:t>
                      </a:r>
                      <a:r>
                        <a:rPr lang="en-CA" sz="1900" dirty="0">
                          <a:solidFill>
                            <a:schemeClr val="tx1"/>
                          </a:solidFill>
                        </a:rPr>
                        <a:t> dividends</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3784470301"/>
                  </a:ext>
                </a:extLst>
              </a:tr>
              <a:tr h="500558">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CA" sz="1900" dirty="0"/>
                        <a:t>Salary from corporation</a:t>
                      </a:r>
                    </a:p>
                  </a:txBody>
                  <a:tcPr marL="121317" marR="121317" marT="60658" marB="6065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dirty="0"/>
                        <a:t>$200,000</a:t>
                      </a:r>
                    </a:p>
                  </a:txBody>
                  <a:tcPr marL="121317" marR="121317" marT="60658" marB="6065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dirty="0"/>
                        <a:t>$200,000 </a:t>
                      </a:r>
                    </a:p>
                  </a:txBody>
                  <a:tcPr marL="121317" marR="121317" marT="60658" marB="6065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dirty="0"/>
                        <a:t>$200,000 </a:t>
                      </a:r>
                    </a:p>
                  </a:txBody>
                  <a:tcPr marL="121317" marR="121317" marT="60658" marB="6065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xmlns="" val="765316737"/>
                  </a:ext>
                </a:extLst>
              </a:tr>
              <a:tr h="500558">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CA" sz="1900" dirty="0"/>
                        <a:t>Dividend </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dirty="0"/>
                        <a:t>$200,000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dirty="0"/>
                        <a:t>$200,000 </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dirty="0"/>
                        <a:t>$200,000 </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858280243"/>
                  </a:ext>
                </a:extLst>
              </a:tr>
              <a:tr h="500558">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CA" sz="1900" b="0" dirty="0"/>
                        <a:t>Personal income tax </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u="sng" baseline="0" dirty="0"/>
                        <a:t>($160,000)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u="sng" baseline="0" dirty="0"/>
                        <a:t>($125,000)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u="sng" baseline="0" dirty="0"/>
                        <a:t>($81,000)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xmlns="" val="3910870331"/>
                  </a:ext>
                </a:extLst>
              </a:tr>
              <a:tr h="500558">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CA" sz="1900" b="0" dirty="0"/>
                        <a:t>After tax personal cash</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u="dbl" baseline="0" dirty="0"/>
                        <a:t>$240,000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u="dbl" baseline="0" dirty="0"/>
                        <a:t>$275,000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u="dbl" baseline="0" dirty="0"/>
                        <a:t>$319,000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3123904710"/>
                  </a:ext>
                </a:extLst>
              </a:tr>
              <a:tr h="728639">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CA" sz="1900" b="0" dirty="0"/>
                        <a:t>Practice income under existing rules</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dirty="0"/>
                        <a:t>$400,000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dirty="0"/>
                        <a:t>$400,000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dirty="0"/>
                        <a:t>$400,000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xmlns="" val="3015166570"/>
                  </a:ext>
                </a:extLst>
              </a:tr>
              <a:tr h="728639">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US" sz="1900" b="0" dirty="0"/>
                        <a:t>Required practice income it can’t income sprinkle</a:t>
                      </a:r>
                      <a:endParaRPr lang="en-CA" sz="1900" b="0" dirty="0"/>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dirty="0"/>
                        <a:t>$400,000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dirty="0"/>
                        <a:t>$476,000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CA" sz="1900" b="0" dirty="0"/>
                        <a:t>$571,000</a:t>
                      </a:r>
                    </a:p>
                  </a:txBody>
                  <a:tcPr marL="121317" marR="121317" marT="60658" marB="6065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79222933"/>
                  </a:ext>
                </a:extLst>
              </a:tr>
            </a:tbl>
          </a:graphicData>
        </a:graphic>
      </p:graphicFrame>
    </p:spTree>
    <p:extLst>
      <p:ext uri="{BB962C8B-B14F-4D97-AF65-F5344CB8AC3E}">
        <p14:creationId xmlns:p14="http://schemas.microsoft.com/office/powerpoint/2010/main" val="133717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7085" y="1739330"/>
            <a:ext cx="10603110" cy="5472608"/>
          </a:xfrm>
        </p:spPr>
        <p:txBody>
          <a:bodyPr>
            <a:normAutofit fontScale="90000"/>
          </a:bodyPr>
          <a:lstStyle/>
          <a:p>
            <a:r>
              <a:rPr lang="en-US" dirty="0"/>
              <a:t/>
            </a:r>
            <a:br>
              <a:rPr lang="en-US" dirty="0"/>
            </a:br>
            <a:r>
              <a:rPr lang="en-US" dirty="0"/>
              <a:t/>
            </a:r>
            <a:br>
              <a:rPr lang="en-US" dirty="0"/>
            </a:br>
            <a:r>
              <a:rPr lang="en-US" dirty="0"/>
              <a:t/>
            </a:r>
            <a:br>
              <a:rPr lang="en-US"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Exception does not apply to professional corporations or corporations that earn over 90% of their income from the provision of services</a:t>
            </a:r>
            <a:br>
              <a:rPr lang="en-US" sz="1800" dirty="0"/>
            </a:br>
            <a:r>
              <a:rPr lang="en-US" sz="1800" dirty="0"/>
              <a:t/>
            </a:r>
            <a:br>
              <a:rPr lang="en-US" sz="1800" dirty="0"/>
            </a:br>
            <a:endParaRPr lang="en-US" sz="1800" dirty="0"/>
          </a:p>
        </p:txBody>
      </p:sp>
      <p:graphicFrame>
        <p:nvGraphicFramePr>
          <p:cNvPr id="4" name="Table 3">
            <a:extLst>
              <a:ext uri="{FF2B5EF4-FFF2-40B4-BE49-F238E27FC236}">
                <a16:creationId xmlns:a16="http://schemas.microsoft.com/office/drawing/2014/main" xmlns="" id="{EF965A09-FCF8-42CB-86C0-87CAB5EEB559}"/>
              </a:ext>
            </a:extLst>
          </p:cNvPr>
          <p:cNvGraphicFramePr>
            <a:graphicFrameLocks noGrp="1"/>
          </p:cNvGraphicFramePr>
          <p:nvPr>
            <p:extLst>
              <p:ext uri="{D42A27DB-BD31-4B8C-83A1-F6EECF244321}">
                <p14:modId xmlns:p14="http://schemas.microsoft.com/office/powerpoint/2010/main" val="935832572"/>
              </p:ext>
            </p:extLst>
          </p:nvPr>
        </p:nvGraphicFramePr>
        <p:xfrm>
          <a:off x="1413167" y="2569555"/>
          <a:ext cx="11377264" cy="3069533"/>
        </p:xfrm>
        <a:graphic>
          <a:graphicData uri="http://schemas.openxmlformats.org/drawingml/2006/table">
            <a:tbl>
              <a:tblPr firstRow="1" bandRow="1">
                <a:tableStyleId>{5C22544A-7EE6-4342-B048-85BDC9FD1C3A}</a:tableStyleId>
              </a:tblPr>
              <a:tblGrid>
                <a:gridCol w="5878305">
                  <a:extLst>
                    <a:ext uri="{9D8B030D-6E8A-4147-A177-3AD203B41FA5}">
                      <a16:colId xmlns:a16="http://schemas.microsoft.com/office/drawing/2014/main" xmlns="" val="2408220683"/>
                    </a:ext>
                  </a:extLst>
                </a:gridCol>
                <a:gridCol w="1230801">
                  <a:extLst>
                    <a:ext uri="{9D8B030D-6E8A-4147-A177-3AD203B41FA5}">
                      <a16:colId xmlns:a16="http://schemas.microsoft.com/office/drawing/2014/main" xmlns="" val="712470000"/>
                    </a:ext>
                  </a:extLst>
                </a:gridCol>
                <a:gridCol w="1130994">
                  <a:extLst>
                    <a:ext uri="{9D8B030D-6E8A-4147-A177-3AD203B41FA5}">
                      <a16:colId xmlns:a16="http://schemas.microsoft.com/office/drawing/2014/main" xmlns="" val="3553451397"/>
                    </a:ext>
                  </a:extLst>
                </a:gridCol>
                <a:gridCol w="1454136">
                  <a:extLst>
                    <a:ext uri="{9D8B030D-6E8A-4147-A177-3AD203B41FA5}">
                      <a16:colId xmlns:a16="http://schemas.microsoft.com/office/drawing/2014/main" xmlns="" val="114894652"/>
                    </a:ext>
                  </a:extLst>
                </a:gridCol>
                <a:gridCol w="1683028">
                  <a:extLst>
                    <a:ext uri="{9D8B030D-6E8A-4147-A177-3AD203B41FA5}">
                      <a16:colId xmlns:a16="http://schemas.microsoft.com/office/drawing/2014/main" xmlns="" val="4109004318"/>
                    </a:ext>
                  </a:extLst>
                </a:gridCol>
              </a:tblGrid>
              <a:tr h="470797">
                <a:tc>
                  <a:txBody>
                    <a:bodyPr/>
                    <a:lstStyle/>
                    <a:p>
                      <a:r>
                        <a:rPr lang="en-US" b="0" dirty="0">
                          <a:solidFill>
                            <a:schemeClr val="tx1"/>
                          </a:solidFill>
                        </a:rPr>
                        <a:t>Exception</a:t>
                      </a:r>
                      <a:endParaRPr lang="en-CA" b="0" dirty="0">
                        <a:solidFill>
                          <a:schemeClr val="tx1"/>
                        </a:solidFill>
                      </a:endParaRPr>
                    </a:p>
                  </a:txBody>
                  <a:tcPr/>
                </a:tc>
                <a:tc>
                  <a:txBody>
                    <a:bodyPr/>
                    <a:lstStyle/>
                    <a:p>
                      <a:pPr algn="ctr"/>
                      <a:r>
                        <a:rPr lang="en-US" dirty="0">
                          <a:solidFill>
                            <a:schemeClr val="tx1"/>
                          </a:solidFill>
                        </a:rPr>
                        <a:t>Spouse</a:t>
                      </a:r>
                      <a:endParaRPr lang="en-CA" dirty="0">
                        <a:solidFill>
                          <a:schemeClr val="tx1"/>
                        </a:solidFill>
                      </a:endParaRPr>
                    </a:p>
                  </a:txBody>
                  <a:tcPr/>
                </a:tc>
                <a:tc>
                  <a:txBody>
                    <a:bodyPr/>
                    <a:lstStyle/>
                    <a:p>
                      <a:pPr algn="ctr"/>
                      <a:r>
                        <a:rPr lang="en-US" dirty="0">
                          <a:solidFill>
                            <a:schemeClr val="tx1"/>
                          </a:solidFill>
                        </a:rPr>
                        <a:t>Child &gt; 24</a:t>
                      </a:r>
                      <a:endParaRPr lang="en-CA" dirty="0">
                        <a:solidFill>
                          <a:schemeClr val="tx1"/>
                        </a:solidFill>
                      </a:endParaRPr>
                    </a:p>
                  </a:txBody>
                  <a:tcPr/>
                </a:tc>
                <a:tc>
                  <a:txBody>
                    <a:bodyPr/>
                    <a:lstStyle/>
                    <a:p>
                      <a:pPr algn="ctr"/>
                      <a:r>
                        <a:rPr lang="en-US" dirty="0">
                          <a:solidFill>
                            <a:schemeClr val="tx1"/>
                          </a:solidFill>
                        </a:rPr>
                        <a:t>Child 18 – 24</a:t>
                      </a:r>
                      <a:endParaRPr lang="en-CA" dirty="0">
                        <a:solidFill>
                          <a:schemeClr val="tx1"/>
                        </a:solidFill>
                      </a:endParaRPr>
                    </a:p>
                  </a:txBody>
                  <a:tcPr/>
                </a:tc>
                <a:tc>
                  <a:txBody>
                    <a:bodyPr/>
                    <a:lstStyle/>
                    <a:p>
                      <a:pPr algn="ctr"/>
                      <a:r>
                        <a:rPr lang="en-US" dirty="0">
                          <a:solidFill>
                            <a:schemeClr val="tx1"/>
                          </a:solidFill>
                        </a:rPr>
                        <a:t>Child &lt; 18</a:t>
                      </a:r>
                      <a:endParaRPr lang="en-CA" dirty="0">
                        <a:solidFill>
                          <a:schemeClr val="tx1"/>
                        </a:solidFill>
                      </a:endParaRPr>
                    </a:p>
                  </a:txBody>
                  <a:tcPr/>
                </a:tc>
                <a:extLst>
                  <a:ext uri="{0D108BD9-81ED-4DB2-BD59-A6C34878D82A}">
                    <a16:rowId xmlns:a16="http://schemas.microsoft.com/office/drawing/2014/main" xmlns="" val="341249787"/>
                  </a:ext>
                </a:extLst>
              </a:tr>
              <a:tr h="615163">
                <a:tc>
                  <a:txBody>
                    <a:bodyPr/>
                    <a:lstStyle/>
                    <a:p>
                      <a:r>
                        <a:rPr lang="en-US" sz="1600" dirty="0"/>
                        <a:t>Practicing physician over 64 in the year</a:t>
                      </a:r>
                      <a:endParaRPr lang="en-CA" sz="1600" dirty="0"/>
                    </a:p>
                  </a:txBody>
                  <a:tcPr/>
                </a:tc>
                <a:tc>
                  <a:txBody>
                    <a:bodyPr/>
                    <a:lstStyle/>
                    <a:p>
                      <a:pPr algn="ctr"/>
                      <a:r>
                        <a:rPr lang="en-US" dirty="0"/>
                        <a:t>Yes</a:t>
                      </a:r>
                      <a:endParaRPr lang="en-CA" dirty="0"/>
                    </a:p>
                  </a:txBody>
                  <a:tcPr/>
                </a:tc>
                <a:tc>
                  <a:txBody>
                    <a:bodyPr/>
                    <a:lstStyle/>
                    <a:p>
                      <a:pPr algn="ctr"/>
                      <a:r>
                        <a:rPr lang="en-US" dirty="0"/>
                        <a:t>n/a</a:t>
                      </a:r>
                      <a:endParaRPr lang="en-CA" dirty="0"/>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n/a</a:t>
                      </a:r>
                      <a:endParaRPr lang="en-CA" dirty="0"/>
                    </a:p>
                    <a:p>
                      <a:pPr algn="ctr"/>
                      <a:endParaRPr lang="en-CA" dirty="0"/>
                    </a:p>
                  </a:txBody>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n/a</a:t>
                      </a:r>
                      <a:endParaRPr lang="en-CA" dirty="0"/>
                    </a:p>
                    <a:p>
                      <a:pPr algn="ctr"/>
                      <a:endParaRPr lang="en-CA" dirty="0"/>
                    </a:p>
                  </a:txBody>
                  <a:tcPr/>
                </a:tc>
                <a:extLst>
                  <a:ext uri="{0D108BD9-81ED-4DB2-BD59-A6C34878D82A}">
                    <a16:rowId xmlns:a16="http://schemas.microsoft.com/office/drawing/2014/main" xmlns="" val="2720456960"/>
                  </a:ext>
                </a:extLst>
              </a:tr>
              <a:tr h="556576">
                <a:tc>
                  <a:txBody>
                    <a:bodyPr/>
                    <a:lstStyle/>
                    <a:p>
                      <a:r>
                        <a:rPr lang="en-US" sz="1600" dirty="0"/>
                        <a:t>Excluded business – 20 hour work week in the year or any previous five years</a:t>
                      </a:r>
                      <a:endParaRPr lang="en-CA" sz="1600" dirty="0"/>
                    </a:p>
                  </a:txBody>
                  <a:tcPr/>
                </a:tc>
                <a:tc>
                  <a:txBody>
                    <a:bodyPr/>
                    <a:lstStyle/>
                    <a:p>
                      <a:pPr algn="ctr"/>
                      <a:r>
                        <a:rPr lang="en-US" dirty="0"/>
                        <a:t>Yes</a:t>
                      </a:r>
                      <a:endParaRPr lang="en-CA" dirty="0"/>
                    </a:p>
                  </a:txBody>
                  <a:tcPr/>
                </a:tc>
                <a:tc>
                  <a:txBody>
                    <a:bodyPr/>
                    <a:lstStyle/>
                    <a:p>
                      <a:pPr algn="ctr"/>
                      <a:r>
                        <a:rPr lang="en-US" dirty="0"/>
                        <a:t>Yes</a:t>
                      </a:r>
                      <a:endParaRPr lang="en-CA" dirty="0"/>
                    </a:p>
                  </a:txBody>
                  <a:tcPr/>
                </a:tc>
                <a:tc>
                  <a:txBody>
                    <a:bodyPr/>
                    <a:lstStyle/>
                    <a:p>
                      <a:pPr algn="ctr"/>
                      <a:r>
                        <a:rPr lang="en-US" dirty="0"/>
                        <a:t>Yes</a:t>
                      </a:r>
                      <a:endParaRPr lang="en-CA" dirty="0"/>
                    </a:p>
                  </a:txBody>
                  <a:tcPr/>
                </a:tc>
                <a:tc>
                  <a:txBody>
                    <a:bodyPr/>
                    <a:lstStyle/>
                    <a:p>
                      <a:pPr algn="ctr"/>
                      <a:r>
                        <a:rPr lang="en-US" dirty="0"/>
                        <a:t>No</a:t>
                      </a:r>
                      <a:endParaRPr lang="en-CA" dirty="0"/>
                    </a:p>
                  </a:txBody>
                  <a:tcPr/>
                </a:tc>
                <a:extLst>
                  <a:ext uri="{0D108BD9-81ED-4DB2-BD59-A6C34878D82A}">
                    <a16:rowId xmlns:a16="http://schemas.microsoft.com/office/drawing/2014/main" xmlns="" val="1018729566"/>
                  </a:ext>
                </a:extLst>
              </a:tr>
              <a:tr h="556576">
                <a:tc>
                  <a:txBody>
                    <a:bodyPr/>
                    <a:lstStyle/>
                    <a:p>
                      <a:r>
                        <a:rPr lang="en-US" sz="1600" dirty="0"/>
                        <a:t>Excluded shares – 10% or more of votes and value</a:t>
                      </a:r>
                      <a:endParaRPr lang="en-CA" sz="1600" dirty="0"/>
                    </a:p>
                  </a:txBody>
                  <a:tcPr/>
                </a:tc>
                <a:tc>
                  <a:txBody>
                    <a:bodyPr/>
                    <a:lstStyle/>
                    <a:p>
                      <a:pPr algn="ctr"/>
                      <a:r>
                        <a:rPr lang="en-US" dirty="0"/>
                        <a:t>Yes (*)</a:t>
                      </a:r>
                      <a:endParaRPr lang="en-CA" dirty="0"/>
                    </a:p>
                  </a:txBody>
                  <a:tcPr/>
                </a:tc>
                <a:tc>
                  <a:txBody>
                    <a:bodyPr/>
                    <a:lstStyle/>
                    <a:p>
                      <a:pPr algn="ctr"/>
                      <a:r>
                        <a:rPr lang="en-US" dirty="0"/>
                        <a:t>Yes (*)</a:t>
                      </a:r>
                      <a:endParaRPr lang="en-CA" dirty="0"/>
                    </a:p>
                  </a:txBody>
                  <a:tcPr/>
                </a:tc>
                <a:tc>
                  <a:txBody>
                    <a:bodyPr/>
                    <a:lstStyle/>
                    <a:p>
                      <a:pPr algn="ctr"/>
                      <a:r>
                        <a:rPr lang="en-US" dirty="0"/>
                        <a:t>No</a:t>
                      </a:r>
                      <a:endParaRPr lang="en-CA" dirty="0"/>
                    </a:p>
                  </a:txBody>
                  <a:tcPr/>
                </a:tc>
                <a:tc>
                  <a:txBody>
                    <a:bodyPr/>
                    <a:lstStyle/>
                    <a:p>
                      <a:pPr algn="ctr"/>
                      <a:r>
                        <a:rPr lang="en-US" dirty="0"/>
                        <a:t>No</a:t>
                      </a:r>
                      <a:endParaRPr lang="en-CA" dirty="0"/>
                    </a:p>
                  </a:txBody>
                  <a:tcPr/>
                </a:tc>
                <a:extLst>
                  <a:ext uri="{0D108BD9-81ED-4DB2-BD59-A6C34878D82A}">
                    <a16:rowId xmlns:a16="http://schemas.microsoft.com/office/drawing/2014/main" xmlns="" val="3776840960"/>
                  </a:ext>
                </a:extLst>
              </a:tr>
              <a:tr h="556537">
                <a:tc>
                  <a:txBody>
                    <a:bodyPr/>
                    <a:lstStyle/>
                    <a:p>
                      <a:r>
                        <a:rPr lang="en-US" sz="1600" dirty="0"/>
                        <a:t>Other exceptions potentially available (regular, continuous and substantial contribution; inherited property; reasonable rate of return.  See your advisor)</a:t>
                      </a:r>
                    </a:p>
                  </a:txBody>
                  <a:tcPr/>
                </a:tc>
                <a:tc>
                  <a:txBody>
                    <a:bodyPr/>
                    <a:lstStyle/>
                    <a:p>
                      <a:pPr algn="ctr"/>
                      <a:endParaRPr lang="en-CA" dirty="0"/>
                    </a:p>
                  </a:txBody>
                  <a:tcPr/>
                </a:tc>
                <a:tc>
                  <a:txBody>
                    <a:bodyPr/>
                    <a:lstStyle/>
                    <a:p>
                      <a:pPr algn="ctr"/>
                      <a:endParaRPr lang="en-CA" dirty="0"/>
                    </a:p>
                  </a:txBody>
                  <a:tcPr/>
                </a:tc>
                <a:tc>
                  <a:txBody>
                    <a:bodyPr/>
                    <a:lstStyle/>
                    <a:p>
                      <a:pPr algn="ctr"/>
                      <a:endParaRPr lang="en-CA" dirty="0"/>
                    </a:p>
                  </a:txBody>
                  <a:tcPr/>
                </a:tc>
                <a:tc>
                  <a:txBody>
                    <a:bodyPr/>
                    <a:lstStyle/>
                    <a:p>
                      <a:pPr algn="ctr"/>
                      <a:endParaRPr lang="en-CA" dirty="0"/>
                    </a:p>
                  </a:txBody>
                  <a:tcPr/>
                </a:tc>
                <a:extLst>
                  <a:ext uri="{0D108BD9-81ED-4DB2-BD59-A6C34878D82A}">
                    <a16:rowId xmlns:a16="http://schemas.microsoft.com/office/drawing/2014/main" xmlns="" val="2513560357"/>
                  </a:ext>
                </a:extLst>
              </a:tr>
            </a:tbl>
          </a:graphicData>
        </a:graphic>
      </p:graphicFrame>
      <p:sp>
        <p:nvSpPr>
          <p:cNvPr id="5" name="Title 1">
            <a:extLst>
              <a:ext uri="{FF2B5EF4-FFF2-40B4-BE49-F238E27FC236}">
                <a16:creationId xmlns:a16="http://schemas.microsoft.com/office/drawing/2014/main" xmlns="" id="{A6A85F87-5D7B-4F6F-893F-97CF41CA27CC}"/>
              </a:ext>
            </a:extLst>
          </p:cNvPr>
          <p:cNvSpPr txBox="1">
            <a:spLocks/>
          </p:cNvSpPr>
          <p:nvPr/>
        </p:nvSpPr>
        <p:spPr>
          <a:xfrm>
            <a:off x="1437085" y="347669"/>
            <a:ext cx="12619038" cy="1258679"/>
          </a:xfrm>
          <a:prstGeom prst="rect">
            <a:avLst/>
          </a:prstGeom>
        </p:spPr>
        <p:txBody>
          <a:bodyPr vert="horz" lIns="91440" tIns="45720" rIns="91440" bIns="45720" rtlCol="0" anchor="ctr">
            <a:normAutofit fontScale="70000" lnSpcReduction="20000"/>
          </a:bodyPr>
          <a:lstStyle>
            <a:lvl1pPr algn="l" defTabSz="914377"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CA" sz="4000" dirty="0"/>
              <a:t>Income Sprinkling</a:t>
            </a:r>
          </a:p>
          <a:p>
            <a:endParaRPr lang="en-US" sz="4000" dirty="0"/>
          </a:p>
          <a:p>
            <a:endParaRPr lang="en-CA" sz="4000" dirty="0"/>
          </a:p>
          <a:p>
            <a:r>
              <a:rPr lang="en-US" sz="3300" dirty="0"/>
              <a:t>Are dividends to the shareholders eligible for the exceptions indicated</a:t>
            </a:r>
            <a:r>
              <a:rPr lang="en-CA" sz="3300" dirty="0"/>
              <a:t> </a:t>
            </a:r>
          </a:p>
        </p:txBody>
      </p:sp>
    </p:spTree>
    <p:extLst>
      <p:ext uri="{BB962C8B-B14F-4D97-AF65-F5344CB8AC3E}">
        <p14:creationId xmlns:p14="http://schemas.microsoft.com/office/powerpoint/2010/main" val="306968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0" y="616420"/>
            <a:ext cx="11494095" cy="1097492"/>
          </a:xfrm>
        </p:spPr>
        <p:txBody>
          <a:bodyPr>
            <a:normAutofit fontScale="90000"/>
          </a:bodyPr>
          <a:lstStyle/>
          <a:p>
            <a:r>
              <a:rPr lang="en-US" dirty="0"/>
              <a:t>Income Sprinkling</a:t>
            </a:r>
            <a:br>
              <a:rPr lang="en-US" dirty="0"/>
            </a:br>
            <a:r>
              <a:rPr lang="en-US" dirty="0"/>
              <a:t>“Side Car” company issues</a:t>
            </a:r>
          </a:p>
        </p:txBody>
      </p:sp>
      <p:sp>
        <p:nvSpPr>
          <p:cNvPr id="6" name="Rectangle 5">
            <a:extLst>
              <a:ext uri="{FF2B5EF4-FFF2-40B4-BE49-F238E27FC236}">
                <a16:creationId xmlns:a16="http://schemas.microsoft.com/office/drawing/2014/main" xmlns="" id="{BFBC84ED-9DB3-4F21-9D24-92E88DAD5AB2}"/>
              </a:ext>
            </a:extLst>
          </p:cNvPr>
          <p:cNvSpPr/>
          <p:nvPr/>
        </p:nvSpPr>
        <p:spPr>
          <a:xfrm>
            <a:off x="2707482" y="2229508"/>
            <a:ext cx="1872208" cy="414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solidFill>
                  <a:schemeClr val="tx1"/>
                </a:solidFill>
              </a:rPr>
              <a:t>Physician</a:t>
            </a:r>
            <a:endParaRPr lang="en-CA" sz="2000" dirty="0">
              <a:solidFill>
                <a:schemeClr val="tx1"/>
              </a:solidFill>
            </a:endParaRPr>
          </a:p>
        </p:txBody>
      </p:sp>
      <p:sp>
        <p:nvSpPr>
          <p:cNvPr id="7" name="Rectangle 6">
            <a:extLst>
              <a:ext uri="{FF2B5EF4-FFF2-40B4-BE49-F238E27FC236}">
                <a16:creationId xmlns:a16="http://schemas.microsoft.com/office/drawing/2014/main" xmlns="" id="{724770BE-D30F-40B7-9D9C-295B27CE3B38}"/>
              </a:ext>
            </a:extLst>
          </p:cNvPr>
          <p:cNvSpPr/>
          <p:nvPr/>
        </p:nvSpPr>
        <p:spPr>
          <a:xfrm>
            <a:off x="6193123" y="2197745"/>
            <a:ext cx="1512168" cy="312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a:solidFill>
                  <a:schemeClr val="tx1"/>
                </a:solidFill>
              </a:rPr>
              <a:t>Spouse</a:t>
            </a:r>
            <a:endParaRPr lang="en-CA" sz="2000" dirty="0">
              <a:solidFill>
                <a:schemeClr val="tx1"/>
              </a:solidFill>
            </a:endParaRPr>
          </a:p>
        </p:txBody>
      </p:sp>
      <p:sp>
        <p:nvSpPr>
          <p:cNvPr id="8" name="Rectangle 7">
            <a:extLst>
              <a:ext uri="{FF2B5EF4-FFF2-40B4-BE49-F238E27FC236}">
                <a16:creationId xmlns:a16="http://schemas.microsoft.com/office/drawing/2014/main" xmlns="" id="{E4E4E681-011E-4000-B0FA-C478C2F81B55}"/>
              </a:ext>
            </a:extLst>
          </p:cNvPr>
          <p:cNvSpPr/>
          <p:nvPr/>
        </p:nvSpPr>
        <p:spPr>
          <a:xfrm>
            <a:off x="3696030" y="3389052"/>
            <a:ext cx="1512168" cy="312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tx1"/>
                </a:solidFill>
              </a:rPr>
              <a:t>50 % Common</a:t>
            </a:r>
          </a:p>
        </p:txBody>
      </p:sp>
      <p:sp>
        <p:nvSpPr>
          <p:cNvPr id="9" name="Rectangle 8">
            <a:extLst>
              <a:ext uri="{FF2B5EF4-FFF2-40B4-BE49-F238E27FC236}">
                <a16:creationId xmlns:a16="http://schemas.microsoft.com/office/drawing/2014/main" xmlns="" id="{9A808D56-37B1-4961-B450-81A6486746B2}"/>
              </a:ext>
            </a:extLst>
          </p:cNvPr>
          <p:cNvSpPr/>
          <p:nvPr/>
        </p:nvSpPr>
        <p:spPr>
          <a:xfrm>
            <a:off x="5674501" y="3389052"/>
            <a:ext cx="1512168" cy="312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tx1"/>
                </a:solidFill>
              </a:rPr>
              <a:t>50 % Common</a:t>
            </a:r>
            <a:endParaRPr lang="en-CA" sz="1400" dirty="0">
              <a:solidFill>
                <a:schemeClr val="tx1"/>
              </a:solidFill>
            </a:endParaRPr>
          </a:p>
        </p:txBody>
      </p:sp>
      <p:cxnSp>
        <p:nvCxnSpPr>
          <p:cNvPr id="16" name="Straight Arrow Connector 15">
            <a:extLst>
              <a:ext uri="{FF2B5EF4-FFF2-40B4-BE49-F238E27FC236}">
                <a16:creationId xmlns:a16="http://schemas.microsoft.com/office/drawing/2014/main" xmlns="" id="{158CEDEA-478E-4504-8474-75CCE9BCFA52}"/>
              </a:ext>
            </a:extLst>
          </p:cNvPr>
          <p:cNvCxnSpPr>
            <a:cxnSpLocks/>
            <a:stCxn id="6" idx="2"/>
          </p:cNvCxnSpPr>
          <p:nvPr/>
        </p:nvCxnSpPr>
        <p:spPr>
          <a:xfrm>
            <a:off x="3643586" y="2643670"/>
            <a:ext cx="1939708" cy="2115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5BAF35A5-2396-4FDD-B25B-2100DD52E6F4}"/>
              </a:ext>
            </a:extLst>
          </p:cNvPr>
          <p:cNvCxnSpPr>
            <a:cxnSpLocks/>
            <a:stCxn id="7" idx="2"/>
          </p:cNvCxnSpPr>
          <p:nvPr/>
        </p:nvCxnSpPr>
        <p:spPr>
          <a:xfrm flipH="1">
            <a:off x="5583294" y="2510241"/>
            <a:ext cx="1365913" cy="22491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6A37ACBC-6DA0-4DAA-80D4-752A805BF47A}"/>
              </a:ext>
            </a:extLst>
          </p:cNvPr>
          <p:cNvSpPr/>
          <p:nvPr/>
        </p:nvSpPr>
        <p:spPr>
          <a:xfrm>
            <a:off x="3567071" y="4776011"/>
            <a:ext cx="4032446" cy="1470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Medicine Professional Corporation </a:t>
            </a:r>
          </a:p>
          <a:p>
            <a:pPr algn="ctr"/>
            <a:r>
              <a:rPr lang="en-US" sz="2400" b="1" dirty="0">
                <a:solidFill>
                  <a:schemeClr val="tx1"/>
                </a:solidFill>
              </a:rPr>
              <a:t>$1 million income</a:t>
            </a:r>
            <a:endParaRPr lang="en-CA" sz="2400" b="1" dirty="0">
              <a:solidFill>
                <a:schemeClr val="tx1"/>
              </a:solidFill>
            </a:endParaRPr>
          </a:p>
        </p:txBody>
      </p:sp>
    </p:spTree>
    <p:extLst>
      <p:ext uri="{BB962C8B-B14F-4D97-AF65-F5344CB8AC3E}">
        <p14:creationId xmlns:p14="http://schemas.microsoft.com/office/powerpoint/2010/main" val="20491448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1847</Words>
  <Application>Microsoft Macintosh PowerPoint</Application>
  <PresentationFormat>Custom</PresentationFormat>
  <Paragraphs>429</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1_Custom Design</vt:lpstr>
      <vt:lpstr>Current status of private company tax changes</vt:lpstr>
      <vt:lpstr>Agenda</vt:lpstr>
      <vt:lpstr>What do these rules mean for you ?</vt:lpstr>
      <vt:lpstr>Some preliminary thoughts</vt:lpstr>
      <vt:lpstr>PowerPoint Presentation</vt:lpstr>
      <vt:lpstr> Typical structure</vt:lpstr>
      <vt:lpstr>Income Sprinkling </vt:lpstr>
      <vt:lpstr>              * Exception does not apply to professional corporations or corporations that earn over 90% of their income from the provision of services  </vt:lpstr>
      <vt:lpstr>Income Sprinkling “Side Car” company issues</vt:lpstr>
      <vt:lpstr>Income Sprinkling “Side Car” company issues</vt:lpstr>
      <vt:lpstr>Income Sprinkling </vt:lpstr>
      <vt:lpstr>Income sprinkling – problems with the rules</vt:lpstr>
      <vt:lpstr>PowerPoint Presentation</vt:lpstr>
      <vt:lpstr>Passive investment income Deferral advantage under current rules  </vt:lpstr>
      <vt:lpstr>Passive investment income  </vt:lpstr>
      <vt:lpstr>Passive investment income  Reduce ability to claim 12.5% business tax rate  </vt:lpstr>
      <vt:lpstr>Passive investment income  Reduce ability to claim 12.5% business tax rate </vt:lpstr>
      <vt:lpstr>Passive investment income   Reduce ability to claim 12.5% business tax rate  </vt:lpstr>
      <vt:lpstr>Passive investment income Require payment of “high tax rate” dividends to recover taxes paid on investment income  Corporate tax rates (pre-budget)</vt:lpstr>
      <vt:lpstr>Passive investment income Require payment of “high tax rate” dividends to recover taxes paid on investment income </vt:lpstr>
      <vt:lpstr>Passive investment income changes Total effect</vt:lpstr>
      <vt:lpstr>Private corporation tax changes What should we be doing now?</vt:lpstr>
      <vt:lpstr>Private corporation tax changes What should we be doing now? (continued)</vt:lpstr>
      <vt:lpstr>Private corporation tax changes What should we be doing now? (continued)</vt:lpstr>
      <vt:lpstr>Incorporation is still beneficial Planning Objectives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2018-04-13T14:43:54Z</dcterms:created>
  <dcterms:modified xsi:type="dcterms:W3CDTF">2018-05-15T02:55:18Z</dcterms:modified>
</cp:coreProperties>
</file>