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71" r:id="rId3"/>
    <p:sldId id="273" r:id="rId4"/>
    <p:sldId id="274" r:id="rId5"/>
    <p:sldId id="275" r:id="rId6"/>
    <p:sldId id="276" r:id="rId7"/>
    <p:sldId id="277" r:id="rId8"/>
    <p:sldId id="263" r:id="rId9"/>
    <p:sldId id="278" r:id="rId10"/>
    <p:sldId id="279" r:id="rId11"/>
    <p:sldId id="258" r:id="rId12"/>
    <p:sldId id="259" r:id="rId13"/>
    <p:sldId id="260" r:id="rId14"/>
    <p:sldId id="261" r:id="rId15"/>
    <p:sldId id="1389" r:id="rId16"/>
    <p:sldId id="282" r:id="rId17"/>
    <p:sldId id="283" r:id="rId18"/>
    <p:sldId id="290" r:id="rId19"/>
    <p:sldId id="291" r:id="rId20"/>
    <p:sldId id="292" r:id="rId21"/>
    <p:sldId id="293" r:id="rId22"/>
    <p:sldId id="294" r:id="rId23"/>
    <p:sldId id="295" r:id="rId24"/>
    <p:sldId id="296" r:id="rId25"/>
    <p:sldId id="297" r:id="rId26"/>
    <p:sldId id="1413" r:id="rId27"/>
    <p:sldId id="298" r:id="rId28"/>
    <p:sldId id="1402" r:id="rId29"/>
    <p:sldId id="1390" r:id="rId30"/>
    <p:sldId id="1405" r:id="rId31"/>
    <p:sldId id="1391" r:id="rId32"/>
    <p:sldId id="1392" r:id="rId33"/>
    <p:sldId id="1393" r:id="rId34"/>
    <p:sldId id="257" r:id="rId35"/>
    <p:sldId id="1394" r:id="rId36"/>
    <p:sldId id="1403" r:id="rId37"/>
    <p:sldId id="1414" r:id="rId38"/>
    <p:sldId id="1406" r:id="rId39"/>
    <p:sldId id="1411" r:id="rId40"/>
    <p:sldId id="262" r:id="rId41"/>
    <p:sldId id="1395" r:id="rId42"/>
    <p:sldId id="266" r:id="rId43"/>
    <p:sldId id="1396" r:id="rId44"/>
    <p:sldId id="1415" r:id="rId45"/>
    <p:sldId id="1410" r:id="rId46"/>
    <p:sldId id="1404" r:id="rId47"/>
    <p:sldId id="1407" r:id="rId48"/>
    <p:sldId id="1408" r:id="rId49"/>
    <p:sldId id="1416" r:id="rId50"/>
    <p:sldId id="1409" r:id="rId51"/>
    <p:sldId id="1417" r:id="rId52"/>
    <p:sldId id="270" r:id="rId53"/>
    <p:sldId id="280" r:id="rId54"/>
    <p:sldId id="300" r:id="rId55"/>
    <p:sldId id="1401" r:id="rId56"/>
    <p:sldId id="1400" r:id="rId57"/>
    <p:sldId id="1398" r:id="rId58"/>
    <p:sldId id="1399" r:id="rId59"/>
    <p:sldId id="1387"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17" d="100"/>
          <a:sy n="117" d="100"/>
        </p:scale>
        <p:origin x="1928" y="1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77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C70181-B90E-4179-973C-103129EDA29B}" type="datetimeFigureOut">
              <a:rPr lang="en-US" smtClean="0"/>
              <a:t>10/25/23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5E0A1-33BD-4F1B-839B-4623DD12369D}" type="slidenum">
              <a:rPr lang="en-US" smtClean="0"/>
              <a:t>‹#›</a:t>
            </a:fld>
            <a:endParaRPr lang="en-US"/>
          </a:p>
        </p:txBody>
      </p:sp>
    </p:spTree>
    <p:extLst>
      <p:ext uri="{BB962C8B-B14F-4D97-AF65-F5344CB8AC3E}">
        <p14:creationId xmlns:p14="http://schemas.microsoft.com/office/powerpoint/2010/main" val="876846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p:spPr>
        <p:txBody>
          <a:bodyPr lIns="91428" tIns="45714" rIns="91428" bIns="45714"/>
          <a:lstStyle/>
          <a:p>
            <a:endParaRPr lang="en-US" dirty="0">
              <a:latin typeface="Times New Roman" pitchFamily="18" charset="0"/>
              <a:ea typeface="ＭＳ Ｐゴシック"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p:spPr>
        <p:txBody>
          <a:bodyPr lIns="91428" tIns="45714" rIns="91428" bIns="45714"/>
          <a:lstStyle/>
          <a:p>
            <a:endParaRPr lang="en-US">
              <a:latin typeface="Times New Roman" pitchFamily="18" charset="0"/>
              <a:ea typeface="ＭＳ Ｐゴシック"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p:spPr>
        <p:txBody>
          <a:bodyPr lIns="91428" tIns="45714" rIns="91428" bIns="45714"/>
          <a:lstStyle/>
          <a:p>
            <a:endParaRPr lang="en-US">
              <a:latin typeface="Times New Roman" pitchFamily="18" charset="0"/>
              <a:ea typeface="ＭＳ Ｐゴシック"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5E0A1-33BD-4F1B-839B-4623DD12369D}" type="slidenum">
              <a:rPr lang="en-US" smtClean="0"/>
              <a:t>54</a:t>
            </a:fld>
            <a:endParaRPr lang="en-US"/>
          </a:p>
        </p:txBody>
      </p:sp>
    </p:spTree>
    <p:extLst>
      <p:ext uri="{BB962C8B-B14F-4D97-AF65-F5344CB8AC3E}">
        <p14:creationId xmlns:p14="http://schemas.microsoft.com/office/powerpoint/2010/main" val="2106071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EFB0A1-E194-4FAD-80AB-8CDA390CAF4F}" type="datetime1">
              <a:rPr lang="en-US" smtClean="0"/>
              <a:t>10/25/23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C72B3-60A4-4E9E-A9FD-BD1E0358DFE5}" type="datetime1">
              <a:rPr lang="en-US" smtClean="0"/>
              <a:t>10/25/23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72D5B-38DF-46CA-A309-F7F414EAC6AA}" type="datetime1">
              <a:rPr lang="en-US" smtClean="0"/>
              <a:t>10/25/23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3EEC0D-991D-4048-888C-D24AE516F52E}" type="datetime1">
              <a:rPr lang="en-US" smtClean="0"/>
              <a:t>10/25/23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0587B2-3F4B-413A-BEF0-9CA6C2653753}" type="datetime1">
              <a:rPr lang="en-US" smtClean="0"/>
              <a:t>10/25/23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F403F6-464C-42D7-8B6C-2F91F5A4F35A}" type="datetime1">
              <a:rPr lang="en-US" smtClean="0"/>
              <a:t>10/25/23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F4B281-3F4C-4918-9BF4-89CC342289F7}" type="datetime1">
              <a:rPr lang="en-US" smtClean="0"/>
              <a:t>10/25/23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50B055-1DDB-4768-B30E-2835D7222C5E}" type="datetime1">
              <a:rPr lang="en-US" smtClean="0"/>
              <a:t>10/25/23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1E737C-08A1-48EE-9452-68787A862C2C}" type="datetime1">
              <a:rPr lang="en-US" smtClean="0"/>
              <a:t>10/25/23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87245B-20C1-4D7F-B23E-773B4D8D9059}" type="datetime1">
              <a:rPr lang="en-US" smtClean="0"/>
              <a:t>10/25/23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700175-9E43-40AF-8C75-C7ABB6E50139}" type="datetime1">
              <a:rPr lang="en-US" smtClean="0"/>
              <a:t>10/25/23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0D977-2926-44A8-A459-9C8D85568CC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6093F-D48B-4059-9554-21F8F13EF4B9}" type="datetime1">
              <a:rPr lang="en-US" smtClean="0"/>
              <a:t>10/25/23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0D977-2926-44A8-A459-9C8D85568CC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jpg"/><Relationship Id="rId4" Type="http://schemas.openxmlformats.org/officeDocument/2006/relationships/image" Target="../media/image32.jpeg"/><Relationship Id="rId9" Type="http://schemas.openxmlformats.org/officeDocument/2006/relationships/image" Target="../media/image37.jpg"/></Relationships>
</file>

<file path=ppt/slides/_rels/slide1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5.jpeg"/><Relationship Id="rId7" Type="http://schemas.openxmlformats.org/officeDocument/2006/relationships/image" Target="../media/image43.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39.png"/><Relationship Id="rId5" Type="http://schemas.openxmlformats.org/officeDocument/2006/relationships/image" Target="../media/image41.jpeg"/><Relationship Id="rId10" Type="http://schemas.openxmlformats.org/officeDocument/2006/relationships/image" Target="../media/image38.jpg"/><Relationship Id="rId4" Type="http://schemas.openxmlformats.org/officeDocument/2006/relationships/image" Target="../media/image40.jpeg"/><Relationship Id="rId9" Type="http://schemas.openxmlformats.org/officeDocument/2006/relationships/image" Target="../media/image44.jpg"/></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47.jpeg"/><Relationship Id="rId5" Type="http://schemas.openxmlformats.org/officeDocument/2006/relationships/image" Target="../media/image42.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46.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3.jpeg"/><Relationship Id="rId7" Type="http://schemas.openxmlformats.org/officeDocument/2006/relationships/image" Target="../media/image39.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48.jpeg"/><Relationship Id="rId10"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21.gif"/><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42.jpeg"/><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1.gif"/><Relationship Id="rId7" Type="http://schemas.openxmlformats.org/officeDocument/2006/relationships/image" Target="../media/image51.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24.png"/><Relationship Id="rId5" Type="http://schemas.openxmlformats.org/officeDocument/2006/relationships/image" Target="../media/image25.jpeg"/><Relationship Id="rId10" Type="http://schemas.openxmlformats.org/officeDocument/2006/relationships/image" Target="../media/image54.jpeg"/><Relationship Id="rId4" Type="http://schemas.openxmlformats.org/officeDocument/2006/relationships/image" Target="../media/image49.jpe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53.png"/><Relationship Id="rId5" Type="http://schemas.openxmlformats.org/officeDocument/2006/relationships/image" Target="../media/image62.png"/><Relationship Id="rId10" Type="http://schemas.openxmlformats.org/officeDocument/2006/relationships/image" Target="../media/image50.jpeg"/><Relationship Id="rId4" Type="http://schemas.openxmlformats.org/officeDocument/2006/relationships/image" Target="../media/image61.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9.jpg"/><Relationship Id="rId11" Type="http://schemas.openxmlformats.org/officeDocument/2006/relationships/image" Target="../media/image74.jpg"/><Relationship Id="rId5" Type="http://schemas.openxmlformats.org/officeDocument/2006/relationships/image" Target="../media/image68.jpg"/><Relationship Id="rId10" Type="http://schemas.openxmlformats.org/officeDocument/2006/relationships/image" Target="../media/image73.jpg"/><Relationship Id="rId4" Type="http://schemas.openxmlformats.org/officeDocument/2006/relationships/image" Target="../media/image67.jpg"/><Relationship Id="rId9" Type="http://schemas.openxmlformats.org/officeDocument/2006/relationships/image" Target="../media/image72.jpg"/></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64.png"/><Relationship Id="rId7" Type="http://schemas.openxmlformats.org/officeDocument/2006/relationships/image" Target="../media/image29.jpeg"/><Relationship Id="rId12" Type="http://schemas.openxmlformats.org/officeDocument/2006/relationships/image" Target="../media/image50.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77.jpeg"/><Relationship Id="rId5" Type="http://schemas.openxmlformats.org/officeDocument/2006/relationships/image" Target="../media/image51.png"/><Relationship Id="rId10" Type="http://schemas.openxmlformats.org/officeDocument/2006/relationships/image" Target="../media/image62.png"/><Relationship Id="rId4" Type="http://schemas.openxmlformats.org/officeDocument/2006/relationships/image" Target="../media/image24.png"/><Relationship Id="rId9"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3.jpeg"/><Relationship Id="rId3" Type="http://schemas.openxmlformats.org/officeDocument/2006/relationships/image" Target="../media/image64.png"/><Relationship Id="rId7" Type="http://schemas.openxmlformats.org/officeDocument/2006/relationships/image" Target="../media/image79.jpeg"/><Relationship Id="rId12" Type="http://schemas.openxmlformats.org/officeDocument/2006/relationships/image" Target="../media/image8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75.jpeg"/><Relationship Id="rId5" Type="http://schemas.openxmlformats.org/officeDocument/2006/relationships/image" Target="../media/image51.png"/><Relationship Id="rId10" Type="http://schemas.openxmlformats.org/officeDocument/2006/relationships/image" Target="../media/image81.jpeg"/><Relationship Id="rId4" Type="http://schemas.openxmlformats.org/officeDocument/2006/relationships/image" Target="../media/image24.png"/><Relationship Id="rId9" Type="http://schemas.openxmlformats.org/officeDocument/2006/relationships/image" Target="../media/image76.jpeg"/></Relationships>
</file>

<file path=ppt/slides/_rels/slide3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64.png"/><Relationship Id="rId7" Type="http://schemas.openxmlformats.org/officeDocument/2006/relationships/image" Target="../media/image84.png"/><Relationship Id="rId12" Type="http://schemas.openxmlformats.org/officeDocument/2006/relationships/image" Target="../media/image80.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79.jpeg"/><Relationship Id="rId5" Type="http://schemas.openxmlformats.org/officeDocument/2006/relationships/image" Target="../media/image51.png"/><Relationship Id="rId10" Type="http://schemas.openxmlformats.org/officeDocument/2006/relationships/image" Target="../media/image75.jpeg"/><Relationship Id="rId4" Type="http://schemas.openxmlformats.org/officeDocument/2006/relationships/image" Target="../media/image24.png"/><Relationship Id="rId9" Type="http://schemas.openxmlformats.org/officeDocument/2006/relationships/image" Target="../media/image81.jpeg"/></Relationships>
</file>

<file path=ppt/slides/_rels/slide33.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75.jpeg"/><Relationship Id="rId3" Type="http://schemas.openxmlformats.org/officeDocument/2006/relationships/image" Target="../media/image61.png"/><Relationship Id="rId7" Type="http://schemas.openxmlformats.org/officeDocument/2006/relationships/image" Target="../media/image86.jpeg"/><Relationship Id="rId12" Type="http://schemas.openxmlformats.org/officeDocument/2006/relationships/image" Target="../media/image80.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9.jpeg"/><Relationship Id="rId5" Type="http://schemas.openxmlformats.org/officeDocument/2006/relationships/image" Target="../media/image81.jpeg"/><Relationship Id="rId10" Type="http://schemas.openxmlformats.org/officeDocument/2006/relationships/image" Target="../media/image88.jpeg"/><Relationship Id="rId4" Type="http://schemas.openxmlformats.org/officeDocument/2006/relationships/image" Target="../media/image64.png"/><Relationship Id="rId9" Type="http://schemas.openxmlformats.org/officeDocument/2006/relationships/image" Target="../media/image8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9.jpeg"/><Relationship Id="rId7" Type="http://schemas.openxmlformats.org/officeDocument/2006/relationships/image" Target="../media/image34.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16.jpeg"/><Relationship Id="rId9"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13" Type="http://schemas.openxmlformats.org/officeDocument/2006/relationships/image" Target="../media/image139.jpeg"/><Relationship Id="rId18" Type="http://schemas.openxmlformats.org/officeDocument/2006/relationships/image" Target="../media/image143.jpeg"/><Relationship Id="rId26" Type="http://schemas.openxmlformats.org/officeDocument/2006/relationships/image" Target="../media/image151.jpeg"/><Relationship Id="rId39" Type="http://schemas.openxmlformats.org/officeDocument/2006/relationships/image" Target="../media/image164.jpeg"/><Relationship Id="rId21" Type="http://schemas.openxmlformats.org/officeDocument/2006/relationships/image" Target="../media/image146.jpeg"/><Relationship Id="rId34" Type="http://schemas.openxmlformats.org/officeDocument/2006/relationships/image" Target="../media/image159.jpeg"/><Relationship Id="rId42" Type="http://schemas.openxmlformats.org/officeDocument/2006/relationships/image" Target="../media/image167.jpeg"/><Relationship Id="rId47" Type="http://schemas.openxmlformats.org/officeDocument/2006/relationships/image" Target="../media/image171.png"/><Relationship Id="rId50" Type="http://schemas.openxmlformats.org/officeDocument/2006/relationships/image" Target="../media/image173.jpeg"/><Relationship Id="rId7" Type="http://schemas.openxmlformats.org/officeDocument/2006/relationships/image" Target="../media/image102.jpeg"/><Relationship Id="rId2" Type="http://schemas.openxmlformats.org/officeDocument/2006/relationships/notesSlide" Target="../notesSlides/notesSlide4.xml"/><Relationship Id="rId16" Type="http://schemas.openxmlformats.org/officeDocument/2006/relationships/image" Target="../media/image141.jpeg"/><Relationship Id="rId29" Type="http://schemas.openxmlformats.org/officeDocument/2006/relationships/image" Target="../media/image154.jpeg"/><Relationship Id="rId11" Type="http://schemas.openxmlformats.org/officeDocument/2006/relationships/image" Target="../media/image137.jpeg"/><Relationship Id="rId24" Type="http://schemas.openxmlformats.org/officeDocument/2006/relationships/image" Target="../media/image149.jpeg"/><Relationship Id="rId32" Type="http://schemas.openxmlformats.org/officeDocument/2006/relationships/image" Target="../media/image157.jpeg"/><Relationship Id="rId37" Type="http://schemas.openxmlformats.org/officeDocument/2006/relationships/image" Target="../media/image162.jpeg"/><Relationship Id="rId40" Type="http://schemas.openxmlformats.org/officeDocument/2006/relationships/image" Target="../media/image165.jpeg"/><Relationship Id="rId45" Type="http://schemas.openxmlformats.org/officeDocument/2006/relationships/image" Target="../media/image170.jpg"/><Relationship Id="rId5" Type="http://schemas.openxmlformats.org/officeDocument/2006/relationships/image" Target="../media/image132.jpeg"/><Relationship Id="rId15" Type="http://schemas.openxmlformats.org/officeDocument/2006/relationships/image" Target="../media/image33.jpeg"/><Relationship Id="rId23" Type="http://schemas.openxmlformats.org/officeDocument/2006/relationships/image" Target="../media/image148.jpeg"/><Relationship Id="rId28" Type="http://schemas.openxmlformats.org/officeDocument/2006/relationships/image" Target="../media/image153.jpeg"/><Relationship Id="rId36" Type="http://schemas.openxmlformats.org/officeDocument/2006/relationships/image" Target="../media/image161.jpeg"/><Relationship Id="rId49" Type="http://schemas.openxmlformats.org/officeDocument/2006/relationships/image" Target="../media/image63.png"/><Relationship Id="rId10" Type="http://schemas.openxmlformats.org/officeDocument/2006/relationships/image" Target="../media/image136.jpeg"/><Relationship Id="rId19" Type="http://schemas.openxmlformats.org/officeDocument/2006/relationships/image" Target="../media/image144.jpeg"/><Relationship Id="rId31" Type="http://schemas.openxmlformats.org/officeDocument/2006/relationships/image" Target="../media/image156.jpeg"/><Relationship Id="rId44" Type="http://schemas.openxmlformats.org/officeDocument/2006/relationships/image" Target="../media/image169.jpeg"/><Relationship Id="rId52" Type="http://schemas.openxmlformats.org/officeDocument/2006/relationships/image" Target="../media/image12.jpeg"/><Relationship Id="rId4" Type="http://schemas.openxmlformats.org/officeDocument/2006/relationships/image" Target="../media/image131.jpeg"/><Relationship Id="rId9" Type="http://schemas.openxmlformats.org/officeDocument/2006/relationships/image" Target="../media/image135.jpeg"/><Relationship Id="rId14" Type="http://schemas.openxmlformats.org/officeDocument/2006/relationships/image" Target="../media/image140.jpeg"/><Relationship Id="rId22" Type="http://schemas.openxmlformats.org/officeDocument/2006/relationships/image" Target="../media/image147.jpeg"/><Relationship Id="rId27" Type="http://schemas.openxmlformats.org/officeDocument/2006/relationships/image" Target="../media/image152.jpeg"/><Relationship Id="rId30" Type="http://schemas.openxmlformats.org/officeDocument/2006/relationships/image" Target="../media/image155.jpeg"/><Relationship Id="rId35" Type="http://schemas.openxmlformats.org/officeDocument/2006/relationships/image" Target="../media/image160.jpeg"/><Relationship Id="rId43" Type="http://schemas.openxmlformats.org/officeDocument/2006/relationships/image" Target="../media/image168.jpg"/><Relationship Id="rId48" Type="http://schemas.openxmlformats.org/officeDocument/2006/relationships/image" Target="../media/image172.jpeg"/><Relationship Id="rId8" Type="http://schemas.openxmlformats.org/officeDocument/2006/relationships/image" Target="../media/image134.jpeg"/><Relationship Id="rId51" Type="http://schemas.openxmlformats.org/officeDocument/2006/relationships/image" Target="../media/image174.jpeg"/><Relationship Id="rId3" Type="http://schemas.openxmlformats.org/officeDocument/2006/relationships/image" Target="../media/image130.jpeg"/><Relationship Id="rId12" Type="http://schemas.openxmlformats.org/officeDocument/2006/relationships/image" Target="../media/image138.jpeg"/><Relationship Id="rId17" Type="http://schemas.openxmlformats.org/officeDocument/2006/relationships/image" Target="../media/image142.jpeg"/><Relationship Id="rId25" Type="http://schemas.openxmlformats.org/officeDocument/2006/relationships/image" Target="../media/image150.jpeg"/><Relationship Id="rId33" Type="http://schemas.openxmlformats.org/officeDocument/2006/relationships/image" Target="../media/image158.jpeg"/><Relationship Id="rId38" Type="http://schemas.openxmlformats.org/officeDocument/2006/relationships/image" Target="../media/image163.jpeg"/><Relationship Id="rId46" Type="http://schemas.openxmlformats.org/officeDocument/2006/relationships/image" Target="../media/image9.jpeg"/><Relationship Id="rId20" Type="http://schemas.openxmlformats.org/officeDocument/2006/relationships/image" Target="../media/image145.jpeg"/><Relationship Id="rId41"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33.jpeg"/></Relationships>
</file>

<file path=ppt/slides/_rels/slide55.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12.jpeg"/><Relationship Id="rId18" Type="http://schemas.openxmlformats.org/officeDocument/2006/relationships/image" Target="../media/image187.jpeg"/><Relationship Id="rId26" Type="http://schemas.openxmlformats.org/officeDocument/2006/relationships/image" Target="../media/image36.jpeg"/><Relationship Id="rId3" Type="http://schemas.openxmlformats.org/officeDocument/2006/relationships/image" Target="../media/image177.jpeg"/><Relationship Id="rId21" Type="http://schemas.openxmlformats.org/officeDocument/2006/relationships/image" Target="../media/image189.jpeg"/><Relationship Id="rId7" Type="http://schemas.openxmlformats.org/officeDocument/2006/relationships/image" Target="../media/image179.jpeg"/><Relationship Id="rId12" Type="http://schemas.openxmlformats.org/officeDocument/2006/relationships/image" Target="../media/image183.jpeg"/><Relationship Id="rId17" Type="http://schemas.openxmlformats.org/officeDocument/2006/relationships/image" Target="../media/image186.jpeg"/><Relationship Id="rId25" Type="http://schemas.openxmlformats.org/officeDocument/2006/relationships/image" Target="../media/image193.jpeg"/><Relationship Id="rId2" Type="http://schemas.openxmlformats.org/officeDocument/2006/relationships/image" Target="../media/image176.jpeg"/><Relationship Id="rId16" Type="http://schemas.openxmlformats.org/officeDocument/2006/relationships/image" Target="../media/image185.jpeg"/><Relationship Id="rId20"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72.jpeg"/><Relationship Id="rId24" Type="http://schemas.openxmlformats.org/officeDocument/2006/relationships/image" Target="../media/image192.jpeg"/><Relationship Id="rId5" Type="http://schemas.openxmlformats.org/officeDocument/2006/relationships/image" Target="../media/image60.png"/><Relationship Id="rId15" Type="http://schemas.openxmlformats.org/officeDocument/2006/relationships/image" Target="../media/image184.jpeg"/><Relationship Id="rId23" Type="http://schemas.openxmlformats.org/officeDocument/2006/relationships/image" Target="../media/image191.jpg"/><Relationship Id="rId28" Type="http://schemas.openxmlformats.org/officeDocument/2006/relationships/image" Target="../media/image195.jpeg"/><Relationship Id="rId10" Type="http://schemas.openxmlformats.org/officeDocument/2006/relationships/image" Target="../media/image182.jpeg"/><Relationship Id="rId19" Type="http://schemas.openxmlformats.org/officeDocument/2006/relationships/image" Target="../media/image37.jpg"/><Relationship Id="rId4" Type="http://schemas.openxmlformats.org/officeDocument/2006/relationships/image" Target="../media/image178.jpeg"/><Relationship Id="rId9" Type="http://schemas.openxmlformats.org/officeDocument/2006/relationships/image" Target="../media/image181.jpeg"/><Relationship Id="rId14" Type="http://schemas.openxmlformats.org/officeDocument/2006/relationships/image" Target="../media/image24.png"/><Relationship Id="rId22" Type="http://schemas.openxmlformats.org/officeDocument/2006/relationships/image" Target="../media/image190.jpeg"/><Relationship Id="rId27" Type="http://schemas.openxmlformats.org/officeDocument/2006/relationships/image" Target="../media/image194.jpeg"/></Relationships>
</file>

<file path=ppt/slides/_rels/slide57.xml.rels><?xml version="1.0" encoding="UTF-8" standalone="yes"?>
<Relationships xmlns="http://schemas.openxmlformats.org/package/2006/relationships"><Relationship Id="rId8" Type="http://schemas.openxmlformats.org/officeDocument/2006/relationships/image" Target="../media/image202.jpeg"/><Relationship Id="rId13" Type="http://schemas.openxmlformats.org/officeDocument/2006/relationships/image" Target="../media/image207.jpeg"/><Relationship Id="rId18" Type="http://schemas.openxmlformats.org/officeDocument/2006/relationships/image" Target="../media/image212.jpeg"/><Relationship Id="rId26" Type="http://schemas.openxmlformats.org/officeDocument/2006/relationships/image" Target="../media/image220.jpeg"/><Relationship Id="rId3" Type="http://schemas.openxmlformats.org/officeDocument/2006/relationships/image" Target="../media/image197.jpeg"/><Relationship Id="rId21" Type="http://schemas.openxmlformats.org/officeDocument/2006/relationships/image" Target="../media/image215.jpeg"/><Relationship Id="rId7" Type="http://schemas.openxmlformats.org/officeDocument/2006/relationships/image" Target="../media/image201.jpeg"/><Relationship Id="rId12" Type="http://schemas.openxmlformats.org/officeDocument/2006/relationships/image" Target="../media/image206.jpeg"/><Relationship Id="rId17" Type="http://schemas.openxmlformats.org/officeDocument/2006/relationships/image" Target="../media/image211.jpeg"/><Relationship Id="rId25" Type="http://schemas.openxmlformats.org/officeDocument/2006/relationships/image" Target="../media/image219.jpeg"/><Relationship Id="rId2" Type="http://schemas.openxmlformats.org/officeDocument/2006/relationships/image" Target="../media/image196.jpeg"/><Relationship Id="rId16" Type="http://schemas.openxmlformats.org/officeDocument/2006/relationships/image" Target="../media/image210.jpeg"/><Relationship Id="rId20" Type="http://schemas.openxmlformats.org/officeDocument/2006/relationships/image" Target="../media/image214.jpeg"/><Relationship Id="rId1" Type="http://schemas.openxmlformats.org/officeDocument/2006/relationships/slideLayout" Target="../slideLayouts/slideLayout2.xml"/><Relationship Id="rId6" Type="http://schemas.openxmlformats.org/officeDocument/2006/relationships/image" Target="../media/image200.jpeg"/><Relationship Id="rId11" Type="http://schemas.openxmlformats.org/officeDocument/2006/relationships/image" Target="../media/image205.jpeg"/><Relationship Id="rId24" Type="http://schemas.openxmlformats.org/officeDocument/2006/relationships/image" Target="../media/image218.jpeg"/><Relationship Id="rId5" Type="http://schemas.openxmlformats.org/officeDocument/2006/relationships/image" Target="../media/image199.jpeg"/><Relationship Id="rId15" Type="http://schemas.openxmlformats.org/officeDocument/2006/relationships/image" Target="../media/image209.jpeg"/><Relationship Id="rId23" Type="http://schemas.openxmlformats.org/officeDocument/2006/relationships/image" Target="../media/image217.jpeg"/><Relationship Id="rId10" Type="http://schemas.openxmlformats.org/officeDocument/2006/relationships/image" Target="../media/image204.jpeg"/><Relationship Id="rId19" Type="http://schemas.openxmlformats.org/officeDocument/2006/relationships/image" Target="../media/image213.jpeg"/><Relationship Id="rId4" Type="http://schemas.openxmlformats.org/officeDocument/2006/relationships/image" Target="../media/image198.jpeg"/><Relationship Id="rId9" Type="http://schemas.openxmlformats.org/officeDocument/2006/relationships/image" Target="../media/image203.jpeg"/><Relationship Id="rId14" Type="http://schemas.openxmlformats.org/officeDocument/2006/relationships/image" Target="../media/image208.jpeg"/><Relationship Id="rId22" Type="http://schemas.openxmlformats.org/officeDocument/2006/relationships/image" Target="../media/image216.jpeg"/></Relationships>
</file>

<file path=ppt/slides/_rels/slide58.xml.rels><?xml version="1.0" encoding="UTF-8" standalone="yes"?>
<Relationships xmlns="http://schemas.openxmlformats.org/package/2006/relationships"><Relationship Id="rId8" Type="http://schemas.openxmlformats.org/officeDocument/2006/relationships/image" Target="../media/image227.jpeg"/><Relationship Id="rId13" Type="http://schemas.openxmlformats.org/officeDocument/2006/relationships/image" Target="../media/image232.jpeg"/><Relationship Id="rId18" Type="http://schemas.openxmlformats.org/officeDocument/2006/relationships/image" Target="../media/image237.jpeg"/><Relationship Id="rId26" Type="http://schemas.openxmlformats.org/officeDocument/2006/relationships/image" Target="../media/image245.jpeg"/><Relationship Id="rId3" Type="http://schemas.openxmlformats.org/officeDocument/2006/relationships/image" Target="../media/image222.jpeg"/><Relationship Id="rId21" Type="http://schemas.openxmlformats.org/officeDocument/2006/relationships/image" Target="../media/image240.jpeg"/><Relationship Id="rId7" Type="http://schemas.openxmlformats.org/officeDocument/2006/relationships/image" Target="../media/image226.jpeg"/><Relationship Id="rId12" Type="http://schemas.openxmlformats.org/officeDocument/2006/relationships/image" Target="../media/image231.jpeg"/><Relationship Id="rId17" Type="http://schemas.openxmlformats.org/officeDocument/2006/relationships/image" Target="../media/image236.jpeg"/><Relationship Id="rId25" Type="http://schemas.openxmlformats.org/officeDocument/2006/relationships/image" Target="../media/image244.jpeg"/><Relationship Id="rId2" Type="http://schemas.openxmlformats.org/officeDocument/2006/relationships/image" Target="../media/image221.jpeg"/><Relationship Id="rId16" Type="http://schemas.openxmlformats.org/officeDocument/2006/relationships/image" Target="../media/image235.jpeg"/><Relationship Id="rId20" Type="http://schemas.openxmlformats.org/officeDocument/2006/relationships/image" Target="../media/image239.jpeg"/><Relationship Id="rId29" Type="http://schemas.openxmlformats.org/officeDocument/2006/relationships/image" Target="../media/image248.jpeg"/><Relationship Id="rId1" Type="http://schemas.openxmlformats.org/officeDocument/2006/relationships/slideLayout" Target="../slideLayouts/slideLayout2.xml"/><Relationship Id="rId6" Type="http://schemas.openxmlformats.org/officeDocument/2006/relationships/image" Target="../media/image225.jpeg"/><Relationship Id="rId11" Type="http://schemas.openxmlformats.org/officeDocument/2006/relationships/image" Target="../media/image230.jpeg"/><Relationship Id="rId24" Type="http://schemas.openxmlformats.org/officeDocument/2006/relationships/image" Target="../media/image243.jpeg"/><Relationship Id="rId5" Type="http://schemas.openxmlformats.org/officeDocument/2006/relationships/image" Target="../media/image224.jpeg"/><Relationship Id="rId15" Type="http://schemas.openxmlformats.org/officeDocument/2006/relationships/image" Target="../media/image234.jpeg"/><Relationship Id="rId23" Type="http://schemas.openxmlformats.org/officeDocument/2006/relationships/image" Target="../media/image242.jpeg"/><Relationship Id="rId28" Type="http://schemas.openxmlformats.org/officeDocument/2006/relationships/image" Target="../media/image247.jpeg"/><Relationship Id="rId10" Type="http://schemas.openxmlformats.org/officeDocument/2006/relationships/image" Target="../media/image229.jpeg"/><Relationship Id="rId19" Type="http://schemas.openxmlformats.org/officeDocument/2006/relationships/image" Target="../media/image238.jpeg"/><Relationship Id="rId4" Type="http://schemas.openxmlformats.org/officeDocument/2006/relationships/image" Target="../media/image223.jpeg"/><Relationship Id="rId9" Type="http://schemas.openxmlformats.org/officeDocument/2006/relationships/image" Target="../media/image228.jpeg"/><Relationship Id="rId14" Type="http://schemas.openxmlformats.org/officeDocument/2006/relationships/image" Target="../media/image233.jpeg"/><Relationship Id="rId22" Type="http://schemas.openxmlformats.org/officeDocument/2006/relationships/image" Target="../media/image241.jpeg"/><Relationship Id="rId27" Type="http://schemas.openxmlformats.org/officeDocument/2006/relationships/image" Target="../media/image24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165225"/>
          </a:xfrm>
        </p:spPr>
        <p:txBody>
          <a:bodyPr>
            <a:normAutofit/>
          </a:bodyPr>
          <a:lstStyle/>
          <a:p>
            <a:r>
              <a:rPr lang="en-US" sz="5400" b="1" dirty="0"/>
              <a:t>History of IPITA</a:t>
            </a:r>
          </a:p>
        </p:txBody>
      </p:sp>
      <p:sp>
        <p:nvSpPr>
          <p:cNvPr id="4" name="Subtitle 3"/>
          <p:cNvSpPr>
            <a:spLocks noGrp="1"/>
          </p:cNvSpPr>
          <p:nvPr>
            <p:ph type="subTitle" idx="1"/>
          </p:nvPr>
        </p:nvSpPr>
        <p:spPr>
          <a:xfrm>
            <a:off x="914400" y="4191000"/>
            <a:ext cx="2895600" cy="1981200"/>
          </a:xfrm>
        </p:spPr>
        <p:txBody>
          <a:bodyPr>
            <a:normAutofit/>
          </a:bodyPr>
          <a:lstStyle/>
          <a:p>
            <a:r>
              <a:rPr lang="en-US" sz="1800" b="1" dirty="0">
                <a:solidFill>
                  <a:schemeClr val="tx1"/>
                </a:solidFill>
              </a:rPr>
              <a:t>Ray V. Rajotte, PhD </a:t>
            </a:r>
          </a:p>
          <a:p>
            <a:r>
              <a:rPr lang="en-US" sz="1800" b="1" dirty="0">
                <a:solidFill>
                  <a:schemeClr val="tx1"/>
                </a:solidFill>
              </a:rPr>
              <a:t>Founding Member </a:t>
            </a:r>
          </a:p>
          <a:p>
            <a:r>
              <a:rPr lang="en-US" sz="1800" b="1" dirty="0">
                <a:solidFill>
                  <a:schemeClr val="tx1"/>
                </a:solidFill>
              </a:rPr>
              <a:t>Treasurer 1993-2011 </a:t>
            </a:r>
          </a:p>
          <a:p>
            <a:r>
              <a:rPr lang="en-US" sz="1800" b="1" dirty="0">
                <a:solidFill>
                  <a:schemeClr val="tx1"/>
                </a:solidFill>
              </a:rPr>
              <a:t>IPITA</a:t>
            </a:r>
          </a:p>
        </p:txBody>
      </p:sp>
      <p:pic>
        <p:nvPicPr>
          <p:cNvPr id="22530" name="Picture 2" descr="ipita"/>
          <p:cNvPicPr>
            <a:picLocks noChangeAspect="1" noChangeArrowheads="1"/>
          </p:cNvPicPr>
          <p:nvPr/>
        </p:nvPicPr>
        <p:blipFill>
          <a:blip r:embed="rId2" cstate="print"/>
          <a:srcRect r="51667"/>
          <a:stretch>
            <a:fillRect/>
          </a:stretch>
        </p:blipFill>
        <p:spPr bwMode="auto">
          <a:xfrm>
            <a:off x="838200" y="457200"/>
            <a:ext cx="7955280" cy="1371600"/>
          </a:xfrm>
          <a:prstGeom prst="rect">
            <a:avLst/>
          </a:prstGeom>
          <a:noFill/>
        </p:spPr>
      </p:pic>
      <p:sp>
        <p:nvSpPr>
          <p:cNvPr id="6" name="Slide Number Placeholder 5"/>
          <p:cNvSpPr>
            <a:spLocks noGrp="1"/>
          </p:cNvSpPr>
          <p:nvPr>
            <p:ph type="sldNum" sz="quarter" idx="12"/>
          </p:nvPr>
        </p:nvSpPr>
        <p:spPr/>
        <p:txBody>
          <a:bodyPr/>
          <a:lstStyle/>
          <a:p>
            <a:fld id="{3A70D977-2926-44A8-A459-9C8D85568CCA}" type="slidenum">
              <a:rPr lang="en-US" smtClean="0"/>
              <a:t>1</a:t>
            </a:fld>
            <a:endParaRPr lang="en-US"/>
          </a:p>
        </p:txBody>
      </p:sp>
      <p:sp>
        <p:nvSpPr>
          <p:cNvPr id="3" name="Subtitle 3">
            <a:extLst>
              <a:ext uri="{FF2B5EF4-FFF2-40B4-BE49-F238E27FC236}">
                <a16:creationId xmlns:a16="http://schemas.microsoft.com/office/drawing/2014/main" id="{B9A4AA56-3F6B-D106-3E57-B19D8F6E1916}"/>
              </a:ext>
            </a:extLst>
          </p:cNvPr>
          <p:cNvSpPr txBox="1">
            <a:spLocks/>
          </p:cNvSpPr>
          <p:nvPr/>
        </p:nvSpPr>
        <p:spPr>
          <a:xfrm>
            <a:off x="4724400" y="4190098"/>
            <a:ext cx="3581400" cy="1600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chemeClr val="tx1"/>
                </a:solidFill>
              </a:rPr>
              <a:t>Bernhard J. Hering, MD</a:t>
            </a:r>
          </a:p>
          <a:p>
            <a:r>
              <a:rPr lang="en-US" sz="1800" b="1" dirty="0">
                <a:solidFill>
                  <a:schemeClr val="tx1"/>
                </a:solidFill>
              </a:rPr>
              <a:t>Councilor 1999-2003/2007-2011</a:t>
            </a:r>
          </a:p>
          <a:p>
            <a:r>
              <a:rPr lang="en-US" sz="1800" b="1" dirty="0">
                <a:solidFill>
                  <a:schemeClr val="tx1"/>
                </a:solidFill>
              </a:rPr>
              <a:t>President 2013-15</a:t>
            </a:r>
          </a:p>
          <a:p>
            <a:r>
              <a:rPr lang="en-US" sz="1800" b="1" dirty="0">
                <a:solidFill>
                  <a:schemeClr val="tx1"/>
                </a:solidFill>
              </a:rPr>
              <a:t>IPITA</a:t>
            </a:r>
          </a:p>
        </p:txBody>
      </p:sp>
      <p:sp>
        <p:nvSpPr>
          <p:cNvPr id="5" name="TextBox 4">
            <a:extLst>
              <a:ext uri="{FF2B5EF4-FFF2-40B4-BE49-F238E27FC236}">
                <a16:creationId xmlns:a16="http://schemas.microsoft.com/office/drawing/2014/main" id="{2160ACD7-12AB-E39E-3482-C35F65D27334}"/>
              </a:ext>
            </a:extLst>
          </p:cNvPr>
          <p:cNvSpPr txBox="1"/>
          <p:nvPr/>
        </p:nvSpPr>
        <p:spPr>
          <a:xfrm>
            <a:off x="3393216" y="6031468"/>
            <a:ext cx="2357568" cy="369332"/>
          </a:xfrm>
          <a:prstGeom prst="rect">
            <a:avLst/>
          </a:prstGeom>
          <a:noFill/>
        </p:spPr>
        <p:txBody>
          <a:bodyPr wrap="none" rtlCol="0">
            <a:spAutoFit/>
          </a:bodyPr>
          <a:lstStyle/>
          <a:p>
            <a:r>
              <a:rPr lang="en-US" b="1" dirty="0"/>
              <a:t>Updated October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43000"/>
            <a:ext cx="8229600" cy="1323439"/>
          </a:xfrm>
          <a:prstGeom prst="rect">
            <a:avLst/>
          </a:prstGeom>
          <a:noFill/>
        </p:spPr>
        <p:txBody>
          <a:bodyPr wrap="square" rtlCol="0">
            <a:spAutoFit/>
          </a:bodyPr>
          <a:lstStyle/>
          <a:p>
            <a:pPr fontAlgn="base">
              <a:spcAft>
                <a:spcPts val="600"/>
              </a:spcAft>
            </a:pPr>
            <a:r>
              <a:rPr lang="en-US" sz="2000" dirty="0"/>
              <a:t>In May 1993, 100 scientists were invited to a founding meeting of IPITA which was being held in Amsterdam (4</a:t>
            </a:r>
            <a:r>
              <a:rPr lang="en-US" sz="2000" baseline="30000" dirty="0"/>
              <a:t>th</a:t>
            </a:r>
            <a:r>
              <a:rPr lang="en-US" sz="2000" dirty="0"/>
              <a:t> IPITA meeting) and hosted by Dr. R. van Schilfgaarde.  Ninety came to the Amsterdam meeting and 60 attended the founding council meeting.  The 1</a:t>
            </a:r>
            <a:r>
              <a:rPr lang="en-US" sz="2000" baseline="30000" dirty="0"/>
              <a:t>st</a:t>
            </a:r>
            <a:r>
              <a:rPr lang="en-US" sz="2000" dirty="0"/>
              <a:t> Council was appointed by acclamation.</a:t>
            </a:r>
          </a:p>
        </p:txBody>
      </p:sp>
      <p:sp>
        <p:nvSpPr>
          <p:cNvPr id="8" name="TextBox 7"/>
          <p:cNvSpPr txBox="1"/>
          <p:nvPr/>
        </p:nvSpPr>
        <p:spPr>
          <a:xfrm>
            <a:off x="838200" y="304800"/>
            <a:ext cx="7620000" cy="58477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200" b="1" dirty="0"/>
              <a:t>Founding Meeting of IPITA and 1</a:t>
            </a:r>
            <a:r>
              <a:rPr lang="en-US" sz="3200" b="1" baseline="30000" dirty="0"/>
              <a:t>st</a:t>
            </a:r>
            <a:r>
              <a:rPr lang="en-US" sz="3200" b="1" dirty="0"/>
              <a:t> Council</a:t>
            </a:r>
          </a:p>
        </p:txBody>
      </p:sp>
      <p:sp>
        <p:nvSpPr>
          <p:cNvPr id="16" name="Slide Number Placeholder 15"/>
          <p:cNvSpPr>
            <a:spLocks noGrp="1"/>
          </p:cNvSpPr>
          <p:nvPr>
            <p:ph type="sldNum" sz="quarter" idx="12"/>
          </p:nvPr>
        </p:nvSpPr>
        <p:spPr/>
        <p:txBody>
          <a:bodyPr/>
          <a:lstStyle/>
          <a:p>
            <a:fld id="{3A70D977-2926-44A8-A459-9C8D85568CCA}" type="slidenum">
              <a:rPr lang="en-US" smtClean="0"/>
              <a:t>10</a:t>
            </a:fld>
            <a:endParaRPr lang="en-US"/>
          </a:p>
        </p:txBody>
      </p:sp>
      <p:pic>
        <p:nvPicPr>
          <p:cNvPr id="5" name="Picture 4" descr="Picture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514600"/>
            <a:ext cx="5638800" cy="3352800"/>
          </a:xfrm>
          <a:prstGeom prst="rect">
            <a:avLst/>
          </a:prstGeom>
          <a:noFill/>
        </p:spPr>
      </p:pic>
      <p:sp>
        <p:nvSpPr>
          <p:cNvPr id="6" name="TextBox 5"/>
          <p:cNvSpPr txBox="1"/>
          <p:nvPr/>
        </p:nvSpPr>
        <p:spPr>
          <a:xfrm>
            <a:off x="685800" y="6119961"/>
            <a:ext cx="7619999" cy="584775"/>
          </a:xfrm>
          <a:prstGeom prst="rect">
            <a:avLst/>
          </a:prstGeom>
          <a:noFill/>
        </p:spPr>
        <p:txBody>
          <a:bodyPr wrap="square" rtlCol="0">
            <a:spAutoFit/>
          </a:bodyPr>
          <a:lstStyle/>
          <a:p>
            <a:pPr algn="ctr"/>
            <a:r>
              <a:rPr lang="en-US" sz="1600" b="1" dirty="0"/>
              <a:t>David Scharp, Guido Pozza, David Sutherland, Derek Gray, Carl-Gustav Groth, </a:t>
            </a:r>
            <a:br>
              <a:rPr lang="en-US" sz="1600" b="1" dirty="0"/>
            </a:br>
            <a:r>
              <a:rPr lang="en-US" sz="1600" b="1" dirty="0"/>
              <a:t>Rodolfo Alejandro, Reinout van Schilfgaarde, Ray Rajotte, Jean-Michel Dubernard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IPITA Presidents</a:t>
            </a:r>
          </a:p>
        </p:txBody>
      </p:sp>
      <p:sp>
        <p:nvSpPr>
          <p:cNvPr id="4" name="Rechteck 5"/>
          <p:cNvSpPr>
            <a:spLocks noGrp="1" noChangeArrowheads="1"/>
          </p:cNvSpPr>
          <p:nvPr>
            <p:ph idx="1"/>
          </p:nvPr>
        </p:nvSpPr>
        <p:spPr bwMode="auto">
          <a:xfrm>
            <a:off x="457200" y="1600200"/>
            <a:ext cx="8229600" cy="4862870"/>
          </a:xfrm>
          <a:prstGeom prst="rect">
            <a:avLst/>
          </a:prstGeom>
          <a:noFill/>
          <a:ln w="9525">
            <a:noFill/>
            <a:miter lim="800000"/>
            <a:headEnd/>
            <a:tailEnd/>
          </a:ln>
        </p:spPr>
        <p:txBody>
          <a:bodyPr>
            <a:spAutoFit/>
          </a:bodyPr>
          <a:lstStyle/>
          <a:p>
            <a:pPr marL="914400" indent="-914400">
              <a:spcBef>
                <a:spcPts val="0"/>
              </a:spcBef>
              <a:spcAft>
                <a:spcPts val="600"/>
              </a:spcAft>
              <a:buFont typeface="+mj-lt"/>
              <a:buAutoNum type="arabicPeriod"/>
              <a:tabLst>
                <a:tab pos="2743200" algn="l"/>
              </a:tabLst>
            </a:pPr>
            <a:r>
              <a:rPr lang="en-US" sz="1600" dirty="0"/>
              <a:t>1993 - 1995	Carl Gustav Growth, Sweden</a:t>
            </a:r>
          </a:p>
          <a:p>
            <a:pPr marL="914400" indent="-914400">
              <a:spcBef>
                <a:spcPts val="0"/>
              </a:spcBef>
              <a:spcAft>
                <a:spcPts val="600"/>
              </a:spcAft>
              <a:buFont typeface="+mj-lt"/>
              <a:buAutoNum type="arabicPeriod"/>
              <a:tabLst>
                <a:tab pos="2743200" algn="l"/>
              </a:tabLst>
            </a:pPr>
            <a:r>
              <a:rPr lang="en-US" sz="1600" dirty="0"/>
              <a:t>1995 - 1997	David E. R. Sutherland, USA</a:t>
            </a:r>
          </a:p>
          <a:p>
            <a:pPr marL="914400" indent="-914400">
              <a:spcBef>
                <a:spcPts val="0"/>
              </a:spcBef>
              <a:spcAft>
                <a:spcPts val="600"/>
              </a:spcAft>
              <a:buFont typeface="+mj-lt"/>
              <a:buAutoNum type="arabicPeriod"/>
              <a:tabLst>
                <a:tab pos="2743200" algn="l"/>
              </a:tabLst>
            </a:pPr>
            <a:r>
              <a:rPr lang="en-US" sz="1600" dirty="0"/>
              <a:t>1997 - 1999	Jean-Michel Dubernard, France</a:t>
            </a:r>
          </a:p>
          <a:p>
            <a:pPr marL="914400" indent="-914400">
              <a:spcBef>
                <a:spcPts val="0"/>
              </a:spcBef>
              <a:spcAft>
                <a:spcPts val="600"/>
              </a:spcAft>
              <a:buFont typeface="+mj-lt"/>
              <a:buAutoNum type="arabicPeriod"/>
              <a:tabLst>
                <a:tab pos="2743200" algn="l"/>
              </a:tabLst>
            </a:pPr>
            <a:r>
              <a:rPr lang="en-US" sz="1600" dirty="0"/>
              <a:t>1999 - 2001  	Camillo Ricordi, USA</a:t>
            </a:r>
          </a:p>
          <a:p>
            <a:pPr marL="914400" indent="-914400">
              <a:spcBef>
                <a:spcPts val="0"/>
              </a:spcBef>
              <a:spcAft>
                <a:spcPts val="600"/>
              </a:spcAft>
              <a:buFont typeface="+mj-lt"/>
              <a:buAutoNum type="arabicPeriod"/>
              <a:tabLst>
                <a:tab pos="2743200" algn="l"/>
              </a:tabLst>
            </a:pPr>
            <a:r>
              <a:rPr lang="en-US" sz="1600" dirty="0"/>
              <a:t>2001 - 2002  	Reinout van Schilfgaarde, The Netherlands</a:t>
            </a:r>
          </a:p>
          <a:p>
            <a:pPr marL="914400" indent="-914400">
              <a:spcBef>
                <a:spcPts val="0"/>
              </a:spcBef>
              <a:spcAft>
                <a:spcPts val="600"/>
              </a:spcAft>
              <a:buFont typeface="+mj-lt"/>
              <a:buAutoNum type="arabicPeriod"/>
              <a:tabLst>
                <a:tab pos="2743200" algn="l"/>
              </a:tabLst>
            </a:pPr>
            <a:r>
              <a:rPr lang="en-US" sz="1600" dirty="0"/>
              <a:t>2002 - 2005 	Antonio Secchi, Italy</a:t>
            </a:r>
          </a:p>
          <a:p>
            <a:pPr marL="914400" indent="-914400">
              <a:spcBef>
                <a:spcPts val="0"/>
              </a:spcBef>
              <a:spcAft>
                <a:spcPts val="600"/>
              </a:spcAft>
              <a:buFont typeface="+mj-lt"/>
              <a:buAutoNum type="arabicPeriod"/>
              <a:tabLst>
                <a:tab pos="2743200" algn="l"/>
              </a:tabLst>
            </a:pPr>
            <a:r>
              <a:rPr lang="en-US" sz="1600" dirty="0"/>
              <a:t>2005 - 2007 	A. M. James Shapiro, Canada</a:t>
            </a:r>
          </a:p>
          <a:p>
            <a:pPr marL="914400" indent="-914400">
              <a:spcBef>
                <a:spcPts val="0"/>
              </a:spcBef>
              <a:spcAft>
                <a:spcPts val="600"/>
              </a:spcAft>
              <a:buFont typeface="+mj-lt"/>
              <a:buAutoNum type="arabicPeriod"/>
              <a:tabLst>
                <a:tab pos="2743200" algn="l"/>
              </a:tabLst>
            </a:pPr>
            <a:r>
              <a:rPr lang="en-US" sz="1600" dirty="0"/>
              <a:t>2007 - 2009	Reinhard G. Bretzel, Germany</a:t>
            </a:r>
          </a:p>
          <a:p>
            <a:pPr marL="914400" indent="-914400">
              <a:spcBef>
                <a:spcPts val="0"/>
              </a:spcBef>
              <a:spcAft>
                <a:spcPts val="600"/>
              </a:spcAft>
              <a:buFont typeface="+mj-lt"/>
              <a:buAutoNum type="arabicPeriod"/>
              <a:tabLst>
                <a:tab pos="2743200" algn="l"/>
              </a:tabLst>
            </a:pPr>
            <a:r>
              <a:rPr lang="en-US" sz="1600" dirty="0"/>
              <a:t>2009 - 2011	Stephen T. Bartlett, USA</a:t>
            </a:r>
          </a:p>
          <a:p>
            <a:pPr marL="914400" indent="-914400">
              <a:spcBef>
                <a:spcPts val="0"/>
              </a:spcBef>
              <a:spcAft>
                <a:spcPts val="600"/>
              </a:spcAft>
              <a:buFont typeface="+mj-lt"/>
              <a:buAutoNum type="arabicPeriod"/>
              <a:tabLst>
                <a:tab pos="2743200" algn="l"/>
              </a:tabLst>
            </a:pPr>
            <a:r>
              <a:rPr lang="en-US" sz="1600" dirty="0"/>
              <a:t>2011 - 2013	Paul R. V. Johnson, UK</a:t>
            </a:r>
          </a:p>
          <a:p>
            <a:pPr marL="914400" indent="-914400">
              <a:spcBef>
                <a:spcPts val="0"/>
              </a:spcBef>
              <a:spcAft>
                <a:spcPts val="600"/>
              </a:spcAft>
              <a:buFont typeface="+mj-lt"/>
              <a:buAutoNum type="arabicPeriod"/>
              <a:tabLst>
                <a:tab pos="2743200" algn="l"/>
              </a:tabLst>
            </a:pPr>
            <a:r>
              <a:rPr lang="en-US" sz="1600" dirty="0"/>
              <a:t>2013 -2 015	Bernhard J. Hering, USA</a:t>
            </a:r>
          </a:p>
          <a:p>
            <a:pPr marL="914400" indent="-914400">
              <a:spcBef>
                <a:spcPts val="0"/>
              </a:spcBef>
              <a:spcAft>
                <a:spcPts val="600"/>
              </a:spcAft>
              <a:buFont typeface="+mj-lt"/>
              <a:buAutoNum type="arabicPeriod"/>
              <a:tabLst>
                <a:tab pos="2743200" algn="l"/>
              </a:tabLst>
            </a:pPr>
            <a:r>
              <a:rPr lang="en-US" sz="1600" dirty="0"/>
              <a:t>2015 - 2017	Jon S. Odorico, USA</a:t>
            </a:r>
          </a:p>
          <a:p>
            <a:pPr marL="914400" indent="-914400">
              <a:spcBef>
                <a:spcPts val="0"/>
              </a:spcBef>
              <a:spcAft>
                <a:spcPts val="600"/>
              </a:spcAft>
              <a:buFont typeface="+mj-lt"/>
              <a:buAutoNum type="arabicPeriod"/>
              <a:tabLst>
                <a:tab pos="2743200" algn="l"/>
              </a:tabLst>
            </a:pPr>
            <a:r>
              <a:rPr lang="en-US" sz="1600" dirty="0"/>
              <a:t>2017 - 2019	Thierry Berney, Switzerland</a:t>
            </a:r>
          </a:p>
          <a:p>
            <a:pPr marL="914400" indent="-914400">
              <a:spcBef>
                <a:spcPts val="0"/>
              </a:spcBef>
              <a:spcAft>
                <a:spcPts val="600"/>
              </a:spcAft>
              <a:buFont typeface="+mj-lt"/>
              <a:buAutoNum type="arabicPeriod"/>
              <a:tabLst>
                <a:tab pos="2743200" algn="l"/>
              </a:tabLst>
            </a:pPr>
            <a:r>
              <a:rPr lang="en-US" sz="1600" dirty="0"/>
              <a:t>2019  - 2021	James F. Markmann, USA</a:t>
            </a:r>
          </a:p>
          <a:p>
            <a:pPr marL="914400" indent="-914400">
              <a:spcBef>
                <a:spcPts val="0"/>
              </a:spcBef>
              <a:spcAft>
                <a:spcPts val="600"/>
              </a:spcAft>
              <a:buFont typeface="+mj-lt"/>
              <a:buAutoNum type="arabicPeriod"/>
              <a:tabLst>
                <a:tab pos="2743200" algn="l"/>
              </a:tabLst>
            </a:pPr>
            <a:r>
              <a:rPr lang="en-US" sz="1600" dirty="0"/>
              <a:t>2021 – 2023	Raja Kandaswamy, USA</a:t>
            </a:r>
            <a:endParaRPr lang="de-DE" sz="1600" dirty="0"/>
          </a:p>
        </p:txBody>
      </p:sp>
      <p:sp>
        <p:nvSpPr>
          <p:cNvPr id="5" name="Slide Number Placeholder 4"/>
          <p:cNvSpPr>
            <a:spLocks noGrp="1"/>
          </p:cNvSpPr>
          <p:nvPr>
            <p:ph type="sldNum" sz="quarter" idx="12"/>
          </p:nvPr>
        </p:nvSpPr>
        <p:spPr/>
        <p:txBody>
          <a:bodyPr/>
          <a:lstStyle/>
          <a:p>
            <a:fld id="{3A70D977-2926-44A8-A459-9C8D85568CCA}" type="slidenum">
              <a:rPr lang="en-US" smtClean="0"/>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2438400" cy="26209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4000" b="1" dirty="0"/>
              <a:t>IPITA Presidents</a:t>
            </a:r>
            <a:br>
              <a:rPr lang="en-US" sz="4000" b="1" dirty="0"/>
            </a:br>
            <a:r>
              <a:rPr lang="en-US" sz="4000" b="1" dirty="0"/>
              <a:t>No. 1-4</a:t>
            </a:r>
          </a:p>
        </p:txBody>
      </p:sp>
      <p:pic>
        <p:nvPicPr>
          <p:cNvPr id="4" name="Picture 23" descr="Picture1"/>
          <p:cNvPicPr>
            <a:picLocks noChangeAspect="1" noChangeArrowheads="1"/>
          </p:cNvPicPr>
          <p:nvPr/>
        </p:nvPicPr>
        <p:blipFill>
          <a:blip r:embed="rId2" cstate="print"/>
          <a:srcRect l="3323" r="5370"/>
          <a:stretch>
            <a:fillRect/>
          </a:stretch>
        </p:blipFill>
        <p:spPr bwMode="auto">
          <a:xfrm>
            <a:off x="3124200" y="3505200"/>
            <a:ext cx="2057400" cy="2632068"/>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6629400" y="228600"/>
            <a:ext cx="1859649" cy="2291431"/>
          </a:xfrm>
          <a:prstGeom prst="rect">
            <a:avLst/>
          </a:prstGeom>
          <a:noFill/>
          <a:ln w="28575">
            <a:solidFill>
              <a:srgbClr val="800000"/>
            </a:solidFill>
            <a:miter lim="800000"/>
            <a:headEnd/>
            <a:tailEnd/>
          </a:ln>
        </p:spPr>
      </p:pic>
      <p:pic>
        <p:nvPicPr>
          <p:cNvPr id="9218" name="Picture 2" descr="http://foodtank.com/resource-database-files/368/%3Dcamillo"/>
          <p:cNvPicPr>
            <a:picLocks noChangeAspect="1" noChangeArrowheads="1"/>
          </p:cNvPicPr>
          <p:nvPr/>
        </p:nvPicPr>
        <p:blipFill>
          <a:blip r:embed="rId4" cstate="print"/>
          <a:srcRect l="15094" r="13208"/>
          <a:stretch>
            <a:fillRect/>
          </a:stretch>
        </p:blipFill>
        <p:spPr bwMode="auto">
          <a:xfrm>
            <a:off x="6553200" y="3505200"/>
            <a:ext cx="1981200" cy="2561222"/>
          </a:xfrm>
          <a:prstGeom prst="rect">
            <a:avLst/>
          </a:prstGeom>
          <a:noFill/>
        </p:spPr>
      </p:pic>
      <p:sp>
        <p:nvSpPr>
          <p:cNvPr id="9220" name="AutoShape 4" descr="data:image/jpeg;base64,/9j/4AAQSkZJRgABAQAAAQABAAD/2wCEAAkGBhQSEBUUEhQUFBQWFBcVFBcXFBQUFxcVFhcVFBQUFRQXHCYeGBwkGRQUHy8gJCcpLCwsFR4xNTAqNSYrLCkBCQoKDgwOGg8PFykkHCUsLCwpKSksLCkpKSwpLCwsKSwpLCwsKSkpKSwpKSwpLCwsLCkpKSwsLCwpLCksLCksKf/AABEIAMEAmwMBIgACEQEDEQH/xAAcAAABBQEBAQAAAAAAAAAAAAAAAQMEBQYCBwj/xABDEAABAwIEAwUEBwUFCQAAAAABAAIRAyEEBRIxBkFRYXGBkbETIkKhBzJSwdHh8CMzNHLxFCRigqIVFlNUY3OSsuL/xAAaAQACAwEBAAAAAAAAAAAAAAAAAQIDBAUG/8QAJREAAgICAgICAQUAAAAAAAAAAAECEQMhEjEEQRNRIhQyUmFx/9oADAMBAAIRAxEAPwD15KEICpJAhKhMARCEIAAlCREoAVKCouKzKnT/AHlRjP5nAKI7ivCDfEUv/MJiLZKqP/fTB/8AMM/1fgp2DzqhV/d1ab+5wny3RQWTUqSUspDBIUqR2yAFbslhIF0gBIQlSSgBlEJEqACUIQmAIQuX1AASSAAJJNgANyUAcYjEtY1z3kNa0SSdgBuV5pxP9JznSzDS0fa+M9w+H1Vfx5xscQTTpEtoNMT/AMQ9e7oFhXYjokBPqY57naqjpPaZPiU2cbe3qq3XKUOhOgsnPxBcdykZWIMgwfVRBVvdDn/iigNvw99IuJow1zvasHJ94H824Xp3DvF9HFiG+5UiSxxueuk/F6r59p1v6+issFnD6RB7ZBFj2GeSHY0kfRqR2xWQ4M47ZiWtp1DFXYE/F/8AXqte7ZAjpKkSoECEBCAGEqRCBglSIQAFeb/ShxcWThaRvE1iD12p/efBbTiXOxhcM+qdwIYOrz9UfrovAMdWdWqF7zqc5xJPUncoAjOqlxSHDnZanIuG2FuqpJ7Nlo6OTUxEMHqs0/JjF0joYvBclcnR57h8oe7Zp/XRSzw1VI+qV6Vh8GOTR5Ka3DDos78uXpGj9Jijpnj9XIarTBaQor8A4bgr2d+BYRsCqfG5ADs0KUfMftFT8OD6Z5XdpunqeI6raY/hgPbtB5LI47JqlI3aYWqGaMzNl8aePa2h/AY00qjXNJEOB32uDK974dzxuJoh0+8IDx6HxXzpTcRY7Lc8CcRGlVZO0im8dWONj4GFN6Znqz2pAXKVTIHSRIEspAMoSIhAwSyiEhQB5X9LmeA1GYdp+oNT/wCZ31R4C/isLlNLXUHZcp/ifFmri6zz8VR3lJA+QCncM5eD70qvJLjCy/x4c8iRqMFTAarKlsorWQ1PsdsuQ3Z6BLRZYY2Um/Z6KNRdbZOwO5CZnktjg8u5cuIv0XMldPfZIjRHq02ulVWLwIdvsrYKFXeknRbAzlfh1jhEBZ3Mcsdhngj6pNitwavvKs4soh2HJ6XC14cslKn0UeThUo9bPSuE80/tGEpvJl0aXn/ENz6HxVwvOvolzElr6R20B47wdLh5Fq9GC6SOI1QIQhMQzKAEBKkMVV+d4/2NFzxE2AnaTYKes3xiz2jWU+3W6Og2+aryS4xsuww5zSPEsdRc2s4HcOMyVqOEAXB0jYgQqXiOgRXdHxe95q/yLAPbSa9p/aATH2m/ZPVUZpKWNGrDFwyulpGjqUiIXAxNNpudjf8ANRq+ZFzGlo0l3Xa2/f3KrrZbILjrcd7uMeTdlhUP5G/5G1o2GFxLHgFpClgCF5bUzOrSd7kj/OXDycp2D43rts5jXeYV36d1aM3yq6ZvatMfeuQVnsFxtTcYqNew92pvyv8AJW2X5tTeXaXtO3MA+RuqXjkntF8ZpokOCrMYY6qyqVx3qvxJlVovxsrjum87M4dw7FIdR5pnMD+ydPRXRe0GVpoa+iZ5/tcT8DvHb8l7AvJPorof3xxGwpu+cR6r1tdZHnZ9ghCVSIDCEQlURiSsVxXjnCodPUNHgPzK2qxGe4Jz6j4uW1CY2MG9lm8l6Rv8Cvk2ZPMsmfWqMe4gGCH8udrK8y6mGgNHw2280tdwLrKTl1G/39Vz5zbVHQpJuR0MkpkuOkDUByG4m/z+Sp8fkznHS97izkAYB71rGUkzXozaBbyUVJrZWmnowb+DofMw2ZmCbTNuvROjKIcWi4MxO8dR2rWuwLj8QA8U3RyqCPemVe8zY4QhG2jLOynQ9hJH1gBaf108VJzFtO+pugvi7mmGmYuYv1stBSy8Gt7RwB0iGjcTyJHWPuVXxWZp7bEEjsCSnbSY1dOjGnGPpk6Kr/AkA9sGU/R4rqiznB1/ib97UuIyUnYcjHO/hZRKGWVLnTIaDIIjw/XRbfwktmKXyQei9wnEDpBe2GEbt975bp3OsSPY6mEFpsCOaqcuph0abRBS56P2hDRAhpfGxMxqjr2qlQjz0WvJJRdmx+iXCkvrVIsGtaD2kzHkF6YFg/opMUaoiDrBnqIIHot4FvRy5dglSITIjKJSJVEYipc0paakx9YfMWKuU1Xw4eCHbfMHqFVlhzjRdinwlZ57VbDyByJVjl9oTGaYP2VZzZ1bGYjcSlw74FlypKnR2L5K0XAqLh1drbPcG9NVh57KGyuRzUTM81JGholxtG/mhNMhGGyyq4imN6jfMHyTmGIefdBcPids0dgPMrP4Lh9v1n3fvbYK4p59SBFMuDSBAaQW+A5FT4r0SkqWiVTp3+5Uud0+SvaNRpG8FU+aulxAMpVWyWPso/8AZ/xCT1Q2mHW/EfJSsNihJY6A7l2jlCkNaOYQ5NFlFbRy9rXTymVBFMn21QyC6o2kzxPvf6QVojTvYf1Cq6rAKjKbbhglx5Go658hae0q7FL2zPKHNpG+4JwejDaoANR7nGBy2Hp81oQoOTU9NCmP8I+d1NldKPSONkf5MVCSUKRAZRKIS6VEkcrrQu2U0r0UB53mmKNSvVPSoWDubA/FLRbayaFO7z/1Hk+LynKL1xsu2zt41UEiQKXoo5qNbyuVKNSxVJj8tfXdDHuZbcdeVlCCt7JRLvDunbdRcwww3IkDsWbw9WtSkVTdpPvaSQQNrtvPgrmniqns9RGtlrsOoXE35hXuNE0lf0Vw4kLQQQbGPwUU5+8vkMkd9/JTMTiqLm2Ak85E+ShCm3kRZTVe0Nwf2dYiprIeRHIj0urKhVdG8jtv81XUyCCOv68VKpP2HmoyJWqLRj7dEmQ5OX4iCdySY5N5z4LnCmYG/T8lucjysUm6iIe8S7s6BTwQcn/RkzZvji37ZaNEBKkSrpnFBEIKSUALF0sIF0qAECHbJQkcEMEecPcA93TW9p8HFcvEFLmFEtr4hvL2pcP8wkhM0sTqGk7xZcfJBqTO7jfKCkh8OlScM3SolE/mpbWlVUSCvRaTeJ59qra2TNEupvfTPVri2/hurGoJVfVBEw49n9VZF0XraplRjchqAya2uPtNaRtF4uqZ2WVZj2kCfhBHqtJUquI/Xoo8GLq5ZGhSxQoh5dgnNnUSb7qaJkJwVwG6U/kuBdXqhrQY5nkBzJKjuTKJSUUa3gvBe66oQLwG+H1iPRagbprCYYU2NY3ZogfinQujCPGNHFyT5ybFQhCsKwSSgpJSA6Yu1wV2mAgQUIcgDJZlhdWJqN21MBB7RsVk8Yw06ncbjotrnA04ljuog/rxVVxHlsj2jRJA94byOo7Qqc+HlFSXZq8TyOE3CXTKdmJvfnzU2lW8VS4j6oI6CO5RaWOe07yFzuNnUacTV6mpjEARyKpWZ7ym6P8AaYPNLgyyEl9j1e1/zTYAKYfjdW09i7a+7RzcdLe/ePkpcWSyZEl2NnClzw1oknp8gvSuHcnGHpAWLzd5HX7IPQKuyPJW0gHfWqEXcY8h0Vyxh3atmGNbZxc+XlpE9A3TTKlrpxpWkynaRCEwOSkSlcpAOuQ1KU2yZTAdSOQXJNUoAo+IMHqbrEzT97vHxDyv4IY4OaCOYVvVpyCDsd1l8jqka6Lt6Ty3vbyPlCsg/RVkW7KHiDAezuLNJkdhO4WfwZJc4HwXpeLwoe0giQRBXmfEVUYOsWG4cJbzcB0cP1IWTN4/bidXxfMXHhP17K/FAazyS0AftQqarmoJV1hcmqOEvBaDFhuQep/BJY3VDnnhdnTK5qO007x36R2uP3K1wVD++YakPh1vPa6Ln7lPy3K202CBAXHDbDUzRrvhFN8dwgSfEqxY1FGKWdzZ6RRo2CcAgrtrUjymlRFjNVO0atk28LjDGyYic1y6lR2lONemI6K5SlIgB9cwukhTEdQudKUFIUAckLHZ5+xxuvk9rT4g6T8oWzWb4xwmqmHAwWmwgQZUoumRmriRM+z4YejLRqqPn2besbucPsjn5Lx7G0xUrVP7RWcKhOrWW6mmRNwDI35LcN1OcX1DJMNHQMGzR6+Kw/E1ANxFjJ0gu5wbiB4AeasmtFWKf5bK/F4B1Po5p2e0y09k8j2FehcC4o1MJDjJpvLBP2SA5t/EhYPKqLqlT2bbh9iOUb6vDdeh8H5Z7KjUHI1TvvDQG+sqEb9lmRr0WOLGv3RYc+2OSs+Ecnis6rFms9mD2khzvlCjOgX5BazI8LooNHNw1u73X/BSn1RDHbdkmFy8Ls7rl7VSaBlN0efeU9C4pNse9AhWm6cXGi67ASA6DkSkSwgZIQhCmRBqVIhAAFRcX/wx8EIQu0Rn+1mKC894h/iH+HoEIWifRlxdk3gn+JP/AG3/AHL0fK/3R/md/wCyEKCLZdv/AAWv8fct7T+qO4eiEKMyWLo45pTshCqLhkrmlt4oQgDoJQhCABCVC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2" name="AutoShape 6" descr="data:image/jpeg;base64,/9j/4AAQSkZJRgABAQAAAQABAAD/2wCEAAkGBhQSEBUUEhQUFBQWFBcVFBcXFBQUFxcVFhcVFBQUFRQXHCYeGBwkGRQUHy8gJCcpLCwsFR4xNTAqNSYrLCkBCQoKDgwOGg8PFykkHCUsLCwpKSksLCkpKSwpLCwsKSwpLCwsKSkpKSwpKSwpLCwsLCkpKSwsLCwpLCksLCksKf/AABEIAMEAmwMBIgACEQEDEQH/xAAcAAABBQEBAQAAAAAAAAAAAAAAAQMEBQYCBwj/xABDEAABAwIEAwUEBwUFCQAAAAABAAIRAyEEBRIxBkFRYXGBkbETIkKhBzJSwdHh8CMzNHLxFCRigqIVFlNUY3OSsuL/xAAaAQACAwEBAAAAAAAAAAAAAAAAAQIDBAUG/8QAJREAAgICAgICAQUAAAAAAAAAAAECEQMhEjEEQRNRIhQyUmFx/9oADAMBAAIRAxEAPwD15KEICpJAhKhMARCEIAAlCREoAVKCouKzKnT/AHlRjP5nAKI7ivCDfEUv/MJiLZKqP/fTB/8AMM/1fgp2DzqhV/d1ab+5wny3RQWTUqSUspDBIUqR2yAFbslhIF0gBIQlSSgBlEJEqACUIQmAIQuX1AASSAAJJNgANyUAcYjEtY1z3kNa0SSdgBuV5pxP9JznSzDS0fa+M9w+H1Vfx5xscQTTpEtoNMT/AMQ9e7oFhXYjokBPqY57naqjpPaZPiU2cbe3qq3XKUOhOgsnPxBcdykZWIMgwfVRBVvdDn/iigNvw99IuJow1zvasHJ94H824Xp3DvF9HFiG+5UiSxxueuk/F6r59p1v6+issFnD6RB7ZBFj2GeSHY0kfRqR2xWQ4M47ZiWtp1DFXYE/F/8AXqte7ZAjpKkSoECEBCAGEqRCBglSIQAFeb/ShxcWThaRvE1iD12p/efBbTiXOxhcM+qdwIYOrz9UfrovAMdWdWqF7zqc5xJPUncoAjOqlxSHDnZanIuG2FuqpJ7Nlo6OTUxEMHqs0/JjF0joYvBclcnR57h8oe7Zp/XRSzw1VI+qV6Vh8GOTR5Ka3DDos78uXpGj9Jijpnj9XIarTBaQor8A4bgr2d+BYRsCqfG5ADs0KUfMftFT8OD6Z5XdpunqeI6raY/hgPbtB5LI47JqlI3aYWqGaMzNl8aePa2h/AY00qjXNJEOB32uDK974dzxuJoh0+8IDx6HxXzpTcRY7Lc8CcRGlVZO0im8dWONj4GFN6Znqz2pAXKVTIHSRIEspAMoSIhAwSyiEhQB5X9LmeA1GYdp+oNT/wCZ31R4C/isLlNLXUHZcp/ifFmri6zz8VR3lJA+QCncM5eD70qvJLjCy/x4c8iRqMFTAarKlsorWQ1PsdsuQ3Z6BLRZYY2Um/Z6KNRdbZOwO5CZnktjg8u5cuIv0XMldPfZIjRHq02ulVWLwIdvsrYKFXeknRbAzlfh1jhEBZ3Mcsdhngj6pNitwavvKs4soh2HJ6XC14cslKn0UeThUo9bPSuE80/tGEpvJl0aXn/ENz6HxVwvOvolzElr6R20B47wdLh5Fq9GC6SOI1QIQhMQzKAEBKkMVV+d4/2NFzxE2AnaTYKes3xiz2jWU+3W6Og2+aryS4xsuww5zSPEsdRc2s4HcOMyVqOEAXB0jYgQqXiOgRXdHxe95q/yLAPbSa9p/aATH2m/ZPVUZpKWNGrDFwyulpGjqUiIXAxNNpudjf8ANRq+ZFzGlo0l3Xa2/f3KrrZbILjrcd7uMeTdlhUP5G/5G1o2GFxLHgFpClgCF5bUzOrSd7kj/OXDycp2D43rts5jXeYV36d1aM3yq6ZvatMfeuQVnsFxtTcYqNew92pvyv8AJW2X5tTeXaXtO3MA+RuqXjkntF8ZpokOCrMYY6qyqVx3qvxJlVovxsrjum87M4dw7FIdR5pnMD+ydPRXRe0GVpoa+iZ5/tcT8DvHb8l7AvJPorof3xxGwpu+cR6r1tdZHnZ9ghCVSIDCEQlURiSsVxXjnCodPUNHgPzK2qxGe4Jz6j4uW1CY2MG9lm8l6Rv8Cvk2ZPMsmfWqMe4gGCH8udrK8y6mGgNHw2280tdwLrKTl1G/39Vz5zbVHQpJuR0MkpkuOkDUByG4m/z+Sp8fkznHS97izkAYB71rGUkzXozaBbyUVJrZWmnowb+DofMw2ZmCbTNuvROjKIcWi4MxO8dR2rWuwLj8QA8U3RyqCPemVe8zY4QhG2jLOynQ9hJH1gBaf108VJzFtO+pugvi7mmGmYuYv1stBSy8Gt7RwB0iGjcTyJHWPuVXxWZp7bEEjsCSnbSY1dOjGnGPpk6Kr/AkA9sGU/R4rqiznB1/ib97UuIyUnYcjHO/hZRKGWVLnTIaDIIjw/XRbfwktmKXyQei9wnEDpBe2GEbt975bp3OsSPY6mEFpsCOaqcuph0abRBS56P2hDRAhpfGxMxqjr2qlQjz0WvJJRdmx+iXCkvrVIsGtaD2kzHkF6YFg/opMUaoiDrBnqIIHot4FvRy5dglSITIjKJSJVEYipc0paakx9YfMWKuU1Xw4eCHbfMHqFVlhzjRdinwlZ57VbDyByJVjl9oTGaYP2VZzZ1bGYjcSlw74FlypKnR2L5K0XAqLh1drbPcG9NVh57KGyuRzUTM81JGholxtG/mhNMhGGyyq4imN6jfMHyTmGIefdBcPids0dgPMrP4Lh9v1n3fvbYK4p59SBFMuDSBAaQW+A5FT4r0SkqWiVTp3+5Uud0+SvaNRpG8FU+aulxAMpVWyWPso/8AZ/xCT1Q2mHW/EfJSsNihJY6A7l2jlCkNaOYQ5NFlFbRy9rXTymVBFMn21QyC6o2kzxPvf6QVojTvYf1Cq6rAKjKbbhglx5Go658hae0q7FL2zPKHNpG+4JwejDaoANR7nGBy2Hp81oQoOTU9NCmP8I+d1NldKPSONkf5MVCSUKRAZRKIS6VEkcrrQu2U0r0UB53mmKNSvVPSoWDubA/FLRbayaFO7z/1Hk+LynKL1xsu2zt41UEiQKXoo5qNbyuVKNSxVJj8tfXdDHuZbcdeVlCCt7JRLvDunbdRcwww3IkDsWbw9WtSkVTdpPvaSQQNrtvPgrmniqns9RGtlrsOoXE35hXuNE0lf0Vw4kLQQQbGPwUU5+8vkMkd9/JTMTiqLm2Ak85E+ShCm3kRZTVe0Nwf2dYiprIeRHIj0urKhVdG8jtv81XUyCCOv68VKpP2HmoyJWqLRj7dEmQ5OX4iCdySY5N5z4LnCmYG/T8lucjysUm6iIe8S7s6BTwQcn/RkzZvji37ZaNEBKkSrpnFBEIKSUALF0sIF0qAECHbJQkcEMEecPcA93TW9p8HFcvEFLmFEtr4hvL2pcP8wkhM0sTqGk7xZcfJBqTO7jfKCkh8OlScM3SolE/mpbWlVUSCvRaTeJ59qra2TNEupvfTPVri2/hurGoJVfVBEw49n9VZF0XraplRjchqAya2uPtNaRtF4uqZ2WVZj2kCfhBHqtJUquI/Xoo8GLq5ZGhSxQoh5dgnNnUSb7qaJkJwVwG6U/kuBdXqhrQY5nkBzJKjuTKJSUUa3gvBe66oQLwG+H1iPRagbprCYYU2NY3ZogfinQujCPGNHFyT5ybFQhCsKwSSgpJSA6Yu1wV2mAgQUIcgDJZlhdWJqN21MBB7RsVk8Yw06ncbjotrnA04ljuog/rxVVxHlsj2jRJA94byOo7Qqc+HlFSXZq8TyOE3CXTKdmJvfnzU2lW8VS4j6oI6CO5RaWOe07yFzuNnUacTV6mpjEARyKpWZ7ym6P8AaYPNLgyyEl9j1e1/zTYAKYfjdW09i7a+7RzcdLe/ePkpcWSyZEl2NnClzw1oknp8gvSuHcnGHpAWLzd5HX7IPQKuyPJW0gHfWqEXcY8h0Vyxh3atmGNbZxc+XlpE9A3TTKlrpxpWkynaRCEwOSkSlcpAOuQ1KU2yZTAdSOQXJNUoAo+IMHqbrEzT97vHxDyv4IY4OaCOYVvVpyCDsd1l8jqka6Lt6Ty3vbyPlCsg/RVkW7KHiDAezuLNJkdhO4WfwZJc4HwXpeLwoe0giQRBXmfEVUYOsWG4cJbzcB0cP1IWTN4/bidXxfMXHhP17K/FAazyS0AftQqarmoJV1hcmqOEvBaDFhuQep/BJY3VDnnhdnTK5qO007x36R2uP3K1wVD++YakPh1vPa6Ln7lPy3K202CBAXHDbDUzRrvhFN8dwgSfEqxY1FGKWdzZ6RRo2CcAgrtrUjymlRFjNVO0atk28LjDGyYic1y6lR2lONemI6K5SlIgB9cwukhTEdQudKUFIUAckLHZ5+xxuvk9rT4g6T8oWzWb4xwmqmHAwWmwgQZUoumRmriRM+z4YejLRqqPn2besbucPsjn5Lx7G0xUrVP7RWcKhOrWW6mmRNwDI35LcN1OcX1DJMNHQMGzR6+Kw/E1ANxFjJ0gu5wbiB4AeasmtFWKf5bK/F4B1Po5p2e0y09k8j2FehcC4o1MJDjJpvLBP2SA5t/EhYPKqLqlT2bbh9iOUb6vDdeh8H5Z7KjUHI1TvvDQG+sqEb9lmRr0WOLGv3RYc+2OSs+Ecnis6rFms9mD2khzvlCjOgX5BazI8LooNHNw1u73X/BSn1RDHbdkmFy8Ls7rl7VSaBlN0efeU9C4pNse9AhWm6cXGi67ASA6DkSkSwgZIQhCmRBqVIhAAFRcX/wx8EIQu0Rn+1mKC894h/iH+HoEIWifRlxdk3gn+JP/AG3/AHL0fK/3R/md/wCyEKCLZdv/AAWv8fct7T+qO4eiEKMyWLo45pTshCqLhkrmlt4oQgDoJQhCABCVC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4" name="Picture 8" descr="Eörfattaren till essän &quot;Samtal med Frankesson&quot;."/>
          <p:cNvPicPr>
            <a:picLocks noChangeAspect="1" noChangeArrowheads="1"/>
          </p:cNvPicPr>
          <p:nvPr/>
        </p:nvPicPr>
        <p:blipFill>
          <a:blip r:embed="rId5" cstate="print"/>
          <a:srcRect/>
          <a:stretch>
            <a:fillRect/>
          </a:stretch>
        </p:blipFill>
        <p:spPr bwMode="auto">
          <a:xfrm>
            <a:off x="3048000" y="152400"/>
            <a:ext cx="1893666" cy="2362201"/>
          </a:xfrm>
          <a:prstGeom prst="rect">
            <a:avLst/>
          </a:prstGeom>
          <a:noFill/>
        </p:spPr>
      </p:pic>
      <p:sp>
        <p:nvSpPr>
          <p:cNvPr id="13" name="TextBox 12"/>
          <p:cNvSpPr txBox="1"/>
          <p:nvPr/>
        </p:nvSpPr>
        <p:spPr>
          <a:xfrm>
            <a:off x="3048000" y="2514600"/>
            <a:ext cx="1892185" cy="646331"/>
          </a:xfrm>
          <a:prstGeom prst="rect">
            <a:avLst/>
          </a:prstGeom>
          <a:noFill/>
        </p:spPr>
        <p:txBody>
          <a:bodyPr wrap="none" rtlCol="0">
            <a:spAutoFit/>
          </a:bodyPr>
          <a:lstStyle/>
          <a:p>
            <a:pPr algn="ctr"/>
            <a:r>
              <a:rPr lang="en-US" b="1" dirty="0"/>
              <a:t>Carl-Gustav Groth</a:t>
            </a:r>
          </a:p>
          <a:p>
            <a:pPr algn="ctr"/>
            <a:r>
              <a:rPr lang="en-US" b="1" dirty="0"/>
              <a:t>1993-1995</a:t>
            </a:r>
          </a:p>
        </p:txBody>
      </p:sp>
      <p:sp>
        <p:nvSpPr>
          <p:cNvPr id="14" name="TextBox 13"/>
          <p:cNvSpPr txBox="1"/>
          <p:nvPr/>
        </p:nvSpPr>
        <p:spPr>
          <a:xfrm>
            <a:off x="6659249" y="2590800"/>
            <a:ext cx="1832489" cy="646331"/>
          </a:xfrm>
          <a:prstGeom prst="rect">
            <a:avLst/>
          </a:prstGeom>
          <a:noFill/>
        </p:spPr>
        <p:txBody>
          <a:bodyPr wrap="none" rtlCol="0">
            <a:spAutoFit/>
          </a:bodyPr>
          <a:lstStyle/>
          <a:p>
            <a:pPr algn="ctr"/>
            <a:r>
              <a:rPr lang="en-US" b="1" dirty="0"/>
              <a:t>David Sutherland</a:t>
            </a:r>
          </a:p>
          <a:p>
            <a:pPr algn="ctr"/>
            <a:r>
              <a:rPr lang="en-US" b="1" dirty="0"/>
              <a:t>1995-1997</a:t>
            </a:r>
          </a:p>
        </p:txBody>
      </p:sp>
      <p:sp>
        <p:nvSpPr>
          <p:cNvPr id="15" name="TextBox 14"/>
          <p:cNvSpPr txBox="1"/>
          <p:nvPr/>
        </p:nvSpPr>
        <p:spPr>
          <a:xfrm>
            <a:off x="2862079" y="6135469"/>
            <a:ext cx="2416431" cy="646331"/>
          </a:xfrm>
          <a:prstGeom prst="rect">
            <a:avLst/>
          </a:prstGeom>
          <a:noFill/>
        </p:spPr>
        <p:txBody>
          <a:bodyPr wrap="none" rtlCol="0">
            <a:spAutoFit/>
          </a:bodyPr>
          <a:lstStyle/>
          <a:p>
            <a:pPr algn="ctr"/>
            <a:r>
              <a:rPr lang="en-US" b="1" dirty="0"/>
              <a:t>Jean-Michel Dubernard</a:t>
            </a:r>
          </a:p>
          <a:p>
            <a:pPr algn="ctr"/>
            <a:r>
              <a:rPr lang="en-US" b="1" dirty="0"/>
              <a:t>1997-1999</a:t>
            </a:r>
          </a:p>
        </p:txBody>
      </p:sp>
      <p:sp>
        <p:nvSpPr>
          <p:cNvPr id="16" name="TextBox 15"/>
          <p:cNvSpPr txBox="1"/>
          <p:nvPr/>
        </p:nvSpPr>
        <p:spPr>
          <a:xfrm>
            <a:off x="6801327" y="6135469"/>
            <a:ext cx="1615379" cy="646331"/>
          </a:xfrm>
          <a:prstGeom prst="rect">
            <a:avLst/>
          </a:prstGeom>
          <a:noFill/>
        </p:spPr>
        <p:txBody>
          <a:bodyPr wrap="none" rtlCol="0">
            <a:spAutoFit/>
          </a:bodyPr>
          <a:lstStyle/>
          <a:p>
            <a:pPr algn="ctr"/>
            <a:r>
              <a:rPr lang="en-US" b="1" dirty="0"/>
              <a:t>Camillo Ricordi</a:t>
            </a:r>
          </a:p>
          <a:p>
            <a:pPr algn="ctr"/>
            <a:r>
              <a:rPr lang="en-US" b="1" dirty="0"/>
              <a:t>1999-2001</a:t>
            </a:r>
          </a:p>
        </p:txBody>
      </p:sp>
      <p:sp>
        <p:nvSpPr>
          <p:cNvPr id="17" name="Slide Number Placeholder 16"/>
          <p:cNvSpPr>
            <a:spLocks noGrp="1"/>
          </p:cNvSpPr>
          <p:nvPr>
            <p:ph type="sldNum" sz="quarter" idx="12"/>
          </p:nvPr>
        </p:nvSpPr>
        <p:spPr/>
        <p:txBody>
          <a:bodyPr/>
          <a:lstStyle/>
          <a:p>
            <a:fld id="{3A70D977-2926-44A8-A459-9C8D85568CCA}" type="slidenum">
              <a:rPr lang="en-US" smtClean="0"/>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D:\RVRTEMPJPGS\Kroc4o.jpg"/>
          <p:cNvPicPr>
            <a:picLocks noChangeAspect="1" noChangeArrowheads="1"/>
          </p:cNvPicPr>
          <p:nvPr/>
        </p:nvPicPr>
        <p:blipFill>
          <a:blip r:embed="rId2" cstate="print"/>
          <a:srcRect/>
          <a:stretch>
            <a:fillRect/>
          </a:stretch>
        </p:blipFill>
        <p:spPr bwMode="auto">
          <a:xfrm>
            <a:off x="6705600" y="3581400"/>
            <a:ext cx="1828800" cy="2491407"/>
          </a:xfrm>
          <a:prstGeom prst="rect">
            <a:avLst/>
          </a:prstGeom>
          <a:noFill/>
        </p:spPr>
      </p:pic>
      <p:sp>
        <p:nvSpPr>
          <p:cNvPr id="10" name="Title 1"/>
          <p:cNvSpPr txBox="1">
            <a:spLocks/>
          </p:cNvSpPr>
          <p:nvPr/>
        </p:nvSpPr>
        <p:spPr>
          <a:xfrm>
            <a:off x="533400" y="2133600"/>
            <a:ext cx="2438400" cy="262096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IPITA Presidents</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4000" b="1" i="0" u="none" strike="noStrike" kern="1200" cap="none" spc="0" normalizeH="0" baseline="0" noProof="0" dirty="0">
                <a:ln>
                  <a:noFill/>
                </a:ln>
                <a:solidFill>
                  <a:schemeClr val="tx1"/>
                </a:solidFill>
                <a:effectLst/>
                <a:uLnTx/>
                <a:uFillTx/>
                <a:latin typeface="+mj-lt"/>
                <a:ea typeface="+mj-ea"/>
                <a:cs typeface="+mj-cs"/>
              </a:rPr>
              <a:t>No. 5-8</a:t>
            </a:r>
          </a:p>
        </p:txBody>
      </p:sp>
      <p:sp>
        <p:nvSpPr>
          <p:cNvPr id="11" name="TextBox 10"/>
          <p:cNvSpPr txBox="1"/>
          <p:nvPr/>
        </p:nvSpPr>
        <p:spPr>
          <a:xfrm>
            <a:off x="3043666" y="2514600"/>
            <a:ext cx="2595134" cy="646331"/>
          </a:xfrm>
          <a:prstGeom prst="rect">
            <a:avLst/>
          </a:prstGeom>
          <a:noFill/>
        </p:spPr>
        <p:txBody>
          <a:bodyPr wrap="none" rtlCol="0">
            <a:spAutoFit/>
          </a:bodyPr>
          <a:lstStyle/>
          <a:p>
            <a:pPr algn="ctr"/>
            <a:r>
              <a:rPr lang="en-US" b="1" dirty="0"/>
              <a:t>Reinout van Schilfgaarde </a:t>
            </a:r>
          </a:p>
          <a:p>
            <a:pPr algn="ctr"/>
            <a:r>
              <a:rPr lang="en-US" b="1" dirty="0"/>
              <a:t>2001-2002</a:t>
            </a:r>
          </a:p>
        </p:txBody>
      </p:sp>
      <p:sp>
        <p:nvSpPr>
          <p:cNvPr id="12" name="TextBox 11"/>
          <p:cNvSpPr txBox="1"/>
          <p:nvPr/>
        </p:nvSpPr>
        <p:spPr>
          <a:xfrm>
            <a:off x="6776012" y="2590800"/>
            <a:ext cx="1598964" cy="646331"/>
          </a:xfrm>
          <a:prstGeom prst="rect">
            <a:avLst/>
          </a:prstGeom>
          <a:noFill/>
        </p:spPr>
        <p:txBody>
          <a:bodyPr wrap="none" rtlCol="0">
            <a:spAutoFit/>
          </a:bodyPr>
          <a:lstStyle/>
          <a:p>
            <a:pPr algn="ctr"/>
            <a:r>
              <a:rPr lang="en-US" b="1" dirty="0"/>
              <a:t>Antonio </a:t>
            </a:r>
            <a:r>
              <a:rPr lang="en-US" b="1" dirty="0" err="1"/>
              <a:t>Secchi</a:t>
            </a:r>
            <a:endParaRPr lang="en-US" b="1" dirty="0"/>
          </a:p>
          <a:p>
            <a:pPr algn="ctr"/>
            <a:r>
              <a:rPr lang="en-US" b="1" dirty="0"/>
              <a:t>2002-2005</a:t>
            </a:r>
          </a:p>
        </p:txBody>
      </p:sp>
      <p:sp>
        <p:nvSpPr>
          <p:cNvPr id="13" name="TextBox 12"/>
          <p:cNvSpPr txBox="1"/>
          <p:nvPr/>
        </p:nvSpPr>
        <p:spPr>
          <a:xfrm>
            <a:off x="3356666" y="6135469"/>
            <a:ext cx="2121543" cy="646331"/>
          </a:xfrm>
          <a:prstGeom prst="rect">
            <a:avLst/>
          </a:prstGeom>
          <a:noFill/>
        </p:spPr>
        <p:txBody>
          <a:bodyPr wrap="none" rtlCol="0">
            <a:spAutoFit/>
          </a:bodyPr>
          <a:lstStyle/>
          <a:p>
            <a:pPr algn="ctr"/>
            <a:r>
              <a:rPr lang="en-US" b="1" dirty="0"/>
              <a:t>A. M. James Shapiro</a:t>
            </a:r>
          </a:p>
          <a:p>
            <a:pPr algn="ctr"/>
            <a:r>
              <a:rPr lang="en-US" b="1" dirty="0"/>
              <a:t>2005-2007</a:t>
            </a:r>
          </a:p>
        </p:txBody>
      </p:sp>
      <p:sp>
        <p:nvSpPr>
          <p:cNvPr id="14" name="TextBox 13"/>
          <p:cNvSpPr txBox="1"/>
          <p:nvPr/>
        </p:nvSpPr>
        <p:spPr>
          <a:xfrm>
            <a:off x="6598293" y="6135469"/>
            <a:ext cx="2021451" cy="646331"/>
          </a:xfrm>
          <a:prstGeom prst="rect">
            <a:avLst/>
          </a:prstGeom>
          <a:noFill/>
        </p:spPr>
        <p:txBody>
          <a:bodyPr wrap="none" rtlCol="0">
            <a:spAutoFit/>
          </a:bodyPr>
          <a:lstStyle/>
          <a:p>
            <a:pPr algn="ctr"/>
            <a:r>
              <a:rPr lang="en-US" b="1" dirty="0"/>
              <a:t>Reinhard G. Bretzel</a:t>
            </a:r>
          </a:p>
          <a:p>
            <a:pPr algn="ctr"/>
            <a:r>
              <a:rPr lang="en-US" b="1" dirty="0"/>
              <a:t>2007-2009</a:t>
            </a:r>
          </a:p>
        </p:txBody>
      </p:sp>
      <p:pic>
        <p:nvPicPr>
          <p:cNvPr id="15" name="Picture 10" descr="D:\RVRTEMPJPGS\Kroc4l.jpg"/>
          <p:cNvPicPr>
            <a:picLocks noChangeAspect="1" noChangeArrowheads="1"/>
          </p:cNvPicPr>
          <p:nvPr/>
        </p:nvPicPr>
        <p:blipFill>
          <a:blip r:embed="rId3" cstate="print"/>
          <a:srcRect/>
          <a:stretch>
            <a:fillRect/>
          </a:stretch>
        </p:blipFill>
        <p:spPr bwMode="auto">
          <a:xfrm>
            <a:off x="3395140" y="304800"/>
            <a:ext cx="1828800" cy="2168165"/>
          </a:xfrm>
          <a:prstGeom prst="rect">
            <a:avLst/>
          </a:prstGeom>
          <a:noFill/>
        </p:spPr>
      </p:pic>
      <p:pic>
        <p:nvPicPr>
          <p:cNvPr id="8194" name="Picture 2" descr="Prod. Antonio Secchi"/>
          <p:cNvPicPr>
            <a:picLocks noChangeAspect="1" noChangeArrowheads="1"/>
          </p:cNvPicPr>
          <p:nvPr/>
        </p:nvPicPr>
        <p:blipFill>
          <a:blip r:embed="rId4" cstate="print"/>
          <a:srcRect/>
          <a:stretch>
            <a:fillRect/>
          </a:stretch>
        </p:blipFill>
        <p:spPr bwMode="auto">
          <a:xfrm>
            <a:off x="6629400" y="304800"/>
            <a:ext cx="2068944" cy="2133600"/>
          </a:xfrm>
          <a:prstGeom prst="rect">
            <a:avLst/>
          </a:prstGeom>
          <a:noFill/>
        </p:spPr>
      </p:pic>
      <p:pic>
        <p:nvPicPr>
          <p:cNvPr id="8196" name="Picture 4" descr="James Shapiro"/>
          <p:cNvPicPr>
            <a:picLocks noChangeAspect="1" noChangeArrowheads="1"/>
          </p:cNvPicPr>
          <p:nvPr/>
        </p:nvPicPr>
        <p:blipFill>
          <a:blip r:embed="rId5" cstate="print"/>
          <a:srcRect/>
          <a:stretch>
            <a:fillRect/>
          </a:stretch>
        </p:blipFill>
        <p:spPr bwMode="auto">
          <a:xfrm>
            <a:off x="3395140" y="3581400"/>
            <a:ext cx="1957431" cy="2438400"/>
          </a:xfrm>
          <a:prstGeom prst="rect">
            <a:avLst/>
          </a:prstGeom>
          <a:noFill/>
        </p:spPr>
      </p:pic>
      <p:sp>
        <p:nvSpPr>
          <p:cNvPr id="17" name="Slide Number Placeholder 16"/>
          <p:cNvSpPr>
            <a:spLocks noGrp="1"/>
          </p:cNvSpPr>
          <p:nvPr>
            <p:ph type="sldNum" sz="quarter" idx="12"/>
          </p:nvPr>
        </p:nvSpPr>
        <p:spPr/>
        <p:txBody>
          <a:bodyPr/>
          <a:lstStyle/>
          <a:p>
            <a:fld id="{3A70D977-2926-44A8-A459-9C8D85568CCA}"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1059"/>
          <p:cNvSpPr txBox="1">
            <a:spLocks noChangeArrowheads="1"/>
          </p:cNvSpPr>
          <p:nvPr/>
        </p:nvSpPr>
        <p:spPr bwMode="auto">
          <a:xfrm>
            <a:off x="3522136" y="2667000"/>
            <a:ext cx="354932" cy="39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endParaRPr lang="en-US" sz="1200" dirty="0">
              <a:solidFill>
                <a:srgbClr val="FFFF66"/>
              </a:solidFill>
              <a:effectLst>
                <a:outerShdw blurRad="38100" dist="38100" dir="2700000" algn="tl">
                  <a:srgbClr val="000000"/>
                </a:outerShdw>
              </a:effectLst>
              <a:latin typeface="Switzerland" charset="0"/>
            </a:endParaRPr>
          </a:p>
          <a:p>
            <a:pPr algn="ctr" eaLnBrk="0" fontAlgn="base" hangingPunct="0">
              <a:spcBef>
                <a:spcPct val="0"/>
              </a:spcBef>
              <a:spcAft>
                <a:spcPct val="0"/>
              </a:spcAft>
              <a:defRPr/>
            </a:pPr>
            <a:endParaRPr lang="en-US" sz="1200" dirty="0">
              <a:solidFill>
                <a:srgbClr val="FFFF66"/>
              </a:solidFill>
              <a:effectLst>
                <a:outerShdw blurRad="38100" dist="38100" dir="2700000" algn="tl">
                  <a:srgbClr val="000000"/>
                </a:outerShdw>
              </a:effectLst>
              <a:latin typeface="Switzerland" charset="0"/>
            </a:endParaRPr>
          </a:p>
        </p:txBody>
      </p:sp>
      <p:pic>
        <p:nvPicPr>
          <p:cNvPr id="11" name="Picture 22"/>
          <p:cNvPicPr>
            <a:picLocks noChangeAspect="1"/>
          </p:cNvPicPr>
          <p:nvPr/>
        </p:nvPicPr>
        <p:blipFill>
          <a:blip r:embed="rId2" cstate="print">
            <a:extLst>
              <a:ext uri="{28A0092B-C50C-407E-A947-70E740481C1C}">
                <a14:useLocalDpi xmlns:a14="http://schemas.microsoft.com/office/drawing/2010/main" val="0"/>
              </a:ext>
            </a:extLst>
          </a:blip>
          <a:srcRect l="9920" t="9091" r="21844"/>
          <a:stretch>
            <a:fillRect/>
          </a:stretch>
        </p:blipFill>
        <p:spPr bwMode="auto">
          <a:xfrm>
            <a:off x="6400800" y="302342"/>
            <a:ext cx="2286000" cy="221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6"/>
          <p:cNvSpPr txBox="1">
            <a:spLocks noChangeArrowheads="1"/>
          </p:cNvSpPr>
          <p:nvPr/>
        </p:nvSpPr>
        <p:spPr bwMode="auto">
          <a:xfrm>
            <a:off x="1905000" y="3787192"/>
            <a:ext cx="97712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100" dirty="0"/>
              <a:t>#</a:t>
            </a:r>
            <a:r>
              <a:rPr lang="en-US" sz="1100" b="1" dirty="0"/>
              <a:t>6-2003</a:t>
            </a:r>
          </a:p>
        </p:txBody>
      </p:sp>
      <p:sp>
        <p:nvSpPr>
          <p:cNvPr id="21" name="Title 1"/>
          <p:cNvSpPr txBox="1">
            <a:spLocks/>
          </p:cNvSpPr>
          <p:nvPr/>
        </p:nvSpPr>
        <p:spPr>
          <a:xfrm>
            <a:off x="533400" y="2133600"/>
            <a:ext cx="2438400" cy="262096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IPITA Presidents</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4000" b="1" i="0" u="none" strike="noStrike" kern="1200" cap="none" spc="0" normalizeH="0" baseline="0" noProof="0" dirty="0">
                <a:ln>
                  <a:noFill/>
                </a:ln>
                <a:solidFill>
                  <a:schemeClr val="tx1"/>
                </a:solidFill>
                <a:effectLst/>
                <a:uLnTx/>
                <a:uFillTx/>
                <a:latin typeface="+mj-lt"/>
                <a:ea typeface="+mj-ea"/>
                <a:cs typeface="+mj-cs"/>
              </a:rPr>
              <a:t>No. 9-12</a:t>
            </a:r>
          </a:p>
        </p:txBody>
      </p:sp>
      <p:sp>
        <p:nvSpPr>
          <p:cNvPr id="23" name="TextBox 22"/>
          <p:cNvSpPr txBox="1"/>
          <p:nvPr/>
        </p:nvSpPr>
        <p:spPr>
          <a:xfrm>
            <a:off x="3358017" y="2514600"/>
            <a:ext cx="1966436" cy="646331"/>
          </a:xfrm>
          <a:prstGeom prst="rect">
            <a:avLst/>
          </a:prstGeom>
          <a:noFill/>
        </p:spPr>
        <p:txBody>
          <a:bodyPr wrap="none" rtlCol="0">
            <a:spAutoFit/>
          </a:bodyPr>
          <a:lstStyle/>
          <a:p>
            <a:pPr algn="ctr"/>
            <a:r>
              <a:rPr lang="en-US" b="1" dirty="0"/>
              <a:t>Stephen T. Bartlett</a:t>
            </a:r>
          </a:p>
          <a:p>
            <a:pPr algn="ctr"/>
            <a:r>
              <a:rPr lang="en-US" b="1" dirty="0"/>
              <a:t>2009-2011</a:t>
            </a:r>
          </a:p>
        </p:txBody>
      </p:sp>
      <p:sp>
        <p:nvSpPr>
          <p:cNvPr id="24" name="TextBox 23"/>
          <p:cNvSpPr txBox="1"/>
          <p:nvPr/>
        </p:nvSpPr>
        <p:spPr>
          <a:xfrm>
            <a:off x="6621387" y="2590800"/>
            <a:ext cx="1908216" cy="646331"/>
          </a:xfrm>
          <a:prstGeom prst="rect">
            <a:avLst/>
          </a:prstGeom>
          <a:noFill/>
        </p:spPr>
        <p:txBody>
          <a:bodyPr wrap="none" rtlCol="0">
            <a:spAutoFit/>
          </a:bodyPr>
          <a:lstStyle/>
          <a:p>
            <a:pPr algn="ctr"/>
            <a:r>
              <a:rPr lang="en-US" b="1" dirty="0"/>
              <a:t>Paul R. V. Johnson</a:t>
            </a:r>
          </a:p>
          <a:p>
            <a:pPr algn="ctr"/>
            <a:r>
              <a:rPr lang="en-US" b="1" dirty="0"/>
              <a:t>2011-2013</a:t>
            </a:r>
          </a:p>
        </p:txBody>
      </p:sp>
      <p:sp>
        <p:nvSpPr>
          <p:cNvPr id="25" name="TextBox 24"/>
          <p:cNvSpPr txBox="1"/>
          <p:nvPr/>
        </p:nvSpPr>
        <p:spPr>
          <a:xfrm>
            <a:off x="3443294" y="6135469"/>
            <a:ext cx="1948290" cy="646331"/>
          </a:xfrm>
          <a:prstGeom prst="rect">
            <a:avLst/>
          </a:prstGeom>
          <a:noFill/>
        </p:spPr>
        <p:txBody>
          <a:bodyPr wrap="none" rtlCol="0">
            <a:spAutoFit/>
          </a:bodyPr>
          <a:lstStyle/>
          <a:p>
            <a:pPr algn="ctr"/>
            <a:r>
              <a:rPr lang="en-US" b="1" dirty="0"/>
              <a:t>Bernhard J. Hering</a:t>
            </a:r>
          </a:p>
          <a:p>
            <a:pPr algn="ctr"/>
            <a:r>
              <a:rPr lang="en-US" b="1" dirty="0"/>
              <a:t>2013-2015</a:t>
            </a:r>
          </a:p>
        </p:txBody>
      </p:sp>
      <p:sp>
        <p:nvSpPr>
          <p:cNvPr id="26" name="TextBox 25"/>
          <p:cNvSpPr txBox="1"/>
          <p:nvPr/>
        </p:nvSpPr>
        <p:spPr>
          <a:xfrm>
            <a:off x="6837589" y="6135469"/>
            <a:ext cx="1542859" cy="646331"/>
          </a:xfrm>
          <a:prstGeom prst="rect">
            <a:avLst/>
          </a:prstGeom>
          <a:noFill/>
        </p:spPr>
        <p:txBody>
          <a:bodyPr wrap="none" rtlCol="0">
            <a:spAutoFit/>
          </a:bodyPr>
          <a:lstStyle/>
          <a:p>
            <a:pPr algn="ctr"/>
            <a:r>
              <a:rPr lang="en-US" b="1" dirty="0"/>
              <a:t>Jon S. Odorico</a:t>
            </a:r>
          </a:p>
          <a:p>
            <a:pPr algn="ctr"/>
            <a:r>
              <a:rPr lang="en-US" b="1" dirty="0"/>
              <a:t>2015-2017</a:t>
            </a:r>
          </a:p>
        </p:txBody>
      </p:sp>
      <p:pic>
        <p:nvPicPr>
          <p:cNvPr id="27" name="Picture 26" descr="BJHering - HCH Award - Cropped - 2010.JPG"/>
          <p:cNvPicPr>
            <a:picLocks noChangeAspect="1"/>
          </p:cNvPicPr>
          <p:nvPr/>
        </p:nvPicPr>
        <p:blipFill>
          <a:blip r:embed="rId3" cstate="print"/>
          <a:stretch>
            <a:fillRect/>
          </a:stretch>
        </p:blipFill>
        <p:spPr>
          <a:xfrm>
            <a:off x="3200400" y="3429000"/>
            <a:ext cx="2445920" cy="2713758"/>
          </a:xfrm>
          <a:prstGeom prst="rect">
            <a:avLst/>
          </a:prstGeom>
        </p:spPr>
      </p:pic>
      <p:sp>
        <p:nvSpPr>
          <p:cNvPr id="29" name="Slide Number Placeholder 28"/>
          <p:cNvSpPr>
            <a:spLocks noGrp="1"/>
          </p:cNvSpPr>
          <p:nvPr>
            <p:ph type="sldNum" sz="quarter" idx="12"/>
          </p:nvPr>
        </p:nvSpPr>
        <p:spPr/>
        <p:txBody>
          <a:bodyPr/>
          <a:lstStyle/>
          <a:p>
            <a:r>
              <a:rPr lang="en-US" dirty="0"/>
              <a:t>14</a:t>
            </a:r>
          </a:p>
        </p:txBody>
      </p:sp>
      <p:pic>
        <p:nvPicPr>
          <p:cNvPr id="2" name="Picture 1">
            <a:extLst>
              <a:ext uri="{FF2B5EF4-FFF2-40B4-BE49-F238E27FC236}">
                <a16:creationId xmlns:a16="http://schemas.microsoft.com/office/drawing/2014/main" id="{92A0E4FC-F11F-379C-E72F-ABAC5076F815}"/>
              </a:ext>
            </a:extLst>
          </p:cNvPr>
          <p:cNvPicPr>
            <a:picLocks noChangeAspect="1"/>
          </p:cNvPicPr>
          <p:nvPr/>
        </p:nvPicPr>
        <p:blipFill>
          <a:blip r:embed="rId4"/>
          <a:stretch>
            <a:fillRect/>
          </a:stretch>
        </p:blipFill>
        <p:spPr>
          <a:xfrm>
            <a:off x="6383736" y="3458012"/>
            <a:ext cx="2445920" cy="2690043"/>
          </a:xfrm>
          <a:prstGeom prst="rect">
            <a:avLst/>
          </a:prstGeom>
        </p:spPr>
      </p:pic>
      <p:pic>
        <p:nvPicPr>
          <p:cNvPr id="4" name="Picture 4" descr="Dr. Stephen Bartlett, MD – Baltimore, MD | Vascular Surgery">
            <a:extLst>
              <a:ext uri="{FF2B5EF4-FFF2-40B4-BE49-F238E27FC236}">
                <a16:creationId xmlns:a16="http://schemas.microsoft.com/office/drawing/2014/main" id="{1F84F08D-6E08-E1A6-4A09-2CD55F66D1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017" y="302342"/>
            <a:ext cx="2128383" cy="21283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1059"/>
          <p:cNvSpPr txBox="1">
            <a:spLocks noChangeArrowheads="1"/>
          </p:cNvSpPr>
          <p:nvPr/>
        </p:nvSpPr>
        <p:spPr bwMode="auto">
          <a:xfrm>
            <a:off x="3522136" y="2667000"/>
            <a:ext cx="354932" cy="39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endParaRPr lang="en-US" sz="1200" dirty="0">
              <a:solidFill>
                <a:srgbClr val="FFFF66"/>
              </a:solidFill>
              <a:effectLst>
                <a:outerShdw blurRad="38100" dist="38100" dir="2700000" algn="tl">
                  <a:srgbClr val="000000"/>
                </a:outerShdw>
              </a:effectLst>
              <a:latin typeface="Switzerland" charset="0"/>
            </a:endParaRPr>
          </a:p>
          <a:p>
            <a:pPr algn="ctr" eaLnBrk="0" fontAlgn="base" hangingPunct="0">
              <a:spcBef>
                <a:spcPct val="0"/>
              </a:spcBef>
              <a:spcAft>
                <a:spcPct val="0"/>
              </a:spcAft>
              <a:defRPr/>
            </a:pPr>
            <a:endParaRPr lang="en-US" sz="1200" dirty="0">
              <a:solidFill>
                <a:srgbClr val="FFFF66"/>
              </a:solidFill>
              <a:effectLst>
                <a:outerShdw blurRad="38100" dist="38100" dir="2700000" algn="tl">
                  <a:srgbClr val="000000"/>
                </a:outerShdw>
              </a:effectLst>
              <a:latin typeface="Switzerland" charset="0"/>
            </a:endParaRPr>
          </a:p>
        </p:txBody>
      </p:sp>
      <p:sp>
        <p:nvSpPr>
          <p:cNvPr id="12" name="TextBox 36"/>
          <p:cNvSpPr txBox="1">
            <a:spLocks noChangeArrowheads="1"/>
          </p:cNvSpPr>
          <p:nvPr/>
        </p:nvSpPr>
        <p:spPr bwMode="auto">
          <a:xfrm>
            <a:off x="1905000" y="3787192"/>
            <a:ext cx="97712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100" dirty="0"/>
              <a:t>#</a:t>
            </a:r>
            <a:r>
              <a:rPr lang="en-US" sz="1100" b="1" dirty="0"/>
              <a:t>6-2003</a:t>
            </a:r>
          </a:p>
        </p:txBody>
      </p:sp>
      <p:sp>
        <p:nvSpPr>
          <p:cNvPr id="21" name="Title 1"/>
          <p:cNvSpPr txBox="1">
            <a:spLocks/>
          </p:cNvSpPr>
          <p:nvPr/>
        </p:nvSpPr>
        <p:spPr>
          <a:xfrm>
            <a:off x="533400" y="2133600"/>
            <a:ext cx="2438400" cy="262096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IPITA Presidents</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4000" b="1" i="0" u="none" strike="noStrike" kern="1200" cap="none" spc="0" normalizeH="0" baseline="0" noProof="0" dirty="0">
                <a:ln>
                  <a:noFill/>
                </a:ln>
                <a:solidFill>
                  <a:schemeClr val="tx1"/>
                </a:solidFill>
                <a:effectLst/>
                <a:uLnTx/>
                <a:uFillTx/>
                <a:latin typeface="+mj-lt"/>
                <a:ea typeface="+mj-ea"/>
                <a:cs typeface="+mj-cs"/>
              </a:rPr>
              <a:t>No. 13-1</a:t>
            </a:r>
            <a:r>
              <a:rPr lang="en-US" sz="4000" b="1" dirty="0">
                <a:latin typeface="+mj-lt"/>
                <a:ea typeface="+mj-ea"/>
                <a:cs typeface="+mj-cs"/>
              </a:rPr>
              <a:t>6</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23" name="TextBox 22"/>
          <p:cNvSpPr txBox="1"/>
          <p:nvPr/>
        </p:nvSpPr>
        <p:spPr>
          <a:xfrm>
            <a:off x="3544928" y="2514600"/>
            <a:ext cx="1592616" cy="646331"/>
          </a:xfrm>
          <a:prstGeom prst="rect">
            <a:avLst/>
          </a:prstGeom>
          <a:noFill/>
        </p:spPr>
        <p:txBody>
          <a:bodyPr wrap="none" rtlCol="0">
            <a:spAutoFit/>
          </a:bodyPr>
          <a:lstStyle/>
          <a:p>
            <a:pPr algn="ctr"/>
            <a:r>
              <a:rPr lang="en-US" b="1" dirty="0"/>
              <a:t>Thierry Berney</a:t>
            </a:r>
          </a:p>
          <a:p>
            <a:pPr algn="ctr"/>
            <a:r>
              <a:rPr lang="en-US" b="1" dirty="0"/>
              <a:t>2017-2019</a:t>
            </a:r>
          </a:p>
        </p:txBody>
      </p:sp>
      <p:sp>
        <p:nvSpPr>
          <p:cNvPr id="24" name="TextBox 23"/>
          <p:cNvSpPr txBox="1"/>
          <p:nvPr/>
        </p:nvSpPr>
        <p:spPr>
          <a:xfrm>
            <a:off x="6535244" y="2590800"/>
            <a:ext cx="2080506" cy="646331"/>
          </a:xfrm>
          <a:prstGeom prst="rect">
            <a:avLst/>
          </a:prstGeom>
          <a:noFill/>
        </p:spPr>
        <p:txBody>
          <a:bodyPr wrap="none" rtlCol="0">
            <a:spAutoFit/>
          </a:bodyPr>
          <a:lstStyle/>
          <a:p>
            <a:pPr algn="ctr"/>
            <a:r>
              <a:rPr lang="en-US" b="1" dirty="0"/>
              <a:t>James F. Markmann</a:t>
            </a:r>
          </a:p>
          <a:p>
            <a:pPr algn="ctr"/>
            <a:r>
              <a:rPr lang="en-US" b="1" dirty="0"/>
              <a:t>2019-2021</a:t>
            </a:r>
          </a:p>
        </p:txBody>
      </p:sp>
      <p:sp>
        <p:nvSpPr>
          <p:cNvPr id="25" name="TextBox 24"/>
          <p:cNvSpPr txBox="1"/>
          <p:nvPr/>
        </p:nvSpPr>
        <p:spPr>
          <a:xfrm>
            <a:off x="3458461" y="6135469"/>
            <a:ext cx="1917962" cy="646331"/>
          </a:xfrm>
          <a:prstGeom prst="rect">
            <a:avLst/>
          </a:prstGeom>
          <a:noFill/>
        </p:spPr>
        <p:txBody>
          <a:bodyPr wrap="none" rtlCol="0">
            <a:spAutoFit/>
          </a:bodyPr>
          <a:lstStyle/>
          <a:p>
            <a:pPr algn="ctr"/>
            <a:r>
              <a:rPr lang="en-US" b="1" dirty="0"/>
              <a:t>Raja Kandaswamy</a:t>
            </a:r>
          </a:p>
          <a:p>
            <a:pPr algn="ctr"/>
            <a:r>
              <a:rPr lang="en-US" b="1" dirty="0"/>
              <a:t>2021-2023</a:t>
            </a:r>
          </a:p>
        </p:txBody>
      </p:sp>
      <p:sp>
        <p:nvSpPr>
          <p:cNvPr id="29" name="Slide Number Placeholder 28"/>
          <p:cNvSpPr>
            <a:spLocks noGrp="1"/>
          </p:cNvSpPr>
          <p:nvPr>
            <p:ph type="sldNum" sz="quarter" idx="12"/>
          </p:nvPr>
        </p:nvSpPr>
        <p:spPr/>
        <p:txBody>
          <a:bodyPr/>
          <a:lstStyle/>
          <a:p>
            <a:fld id="{3A70D977-2926-44A8-A459-9C8D85568CCA}" type="slidenum">
              <a:rPr lang="en-US" smtClean="0"/>
              <a:t>15</a:t>
            </a:fld>
            <a:endParaRPr lang="en-US"/>
          </a:p>
        </p:txBody>
      </p:sp>
      <p:pic>
        <p:nvPicPr>
          <p:cNvPr id="1026" name="Picture 2">
            <a:extLst>
              <a:ext uri="{FF2B5EF4-FFF2-40B4-BE49-F238E27FC236}">
                <a16:creationId xmlns:a16="http://schemas.microsoft.com/office/drawing/2014/main" id="{0B968465-8B47-959A-C2E0-4871BECB2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052" y="304800"/>
            <a:ext cx="2096548" cy="20965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AA2FA1-7FEC-F58A-7102-7FAF567BE34A}"/>
              </a:ext>
            </a:extLst>
          </p:cNvPr>
          <p:cNvPicPr>
            <a:picLocks noChangeAspect="1"/>
          </p:cNvPicPr>
          <p:nvPr/>
        </p:nvPicPr>
        <p:blipFill>
          <a:blip r:embed="rId3"/>
          <a:stretch>
            <a:fillRect/>
          </a:stretch>
        </p:blipFill>
        <p:spPr>
          <a:xfrm>
            <a:off x="6382509" y="3741356"/>
            <a:ext cx="2304291" cy="2304291"/>
          </a:xfrm>
          <a:prstGeom prst="rect">
            <a:avLst/>
          </a:prstGeom>
        </p:spPr>
      </p:pic>
      <p:sp>
        <p:nvSpPr>
          <p:cNvPr id="3" name="TextBox 2">
            <a:extLst>
              <a:ext uri="{FF2B5EF4-FFF2-40B4-BE49-F238E27FC236}">
                <a16:creationId xmlns:a16="http://schemas.microsoft.com/office/drawing/2014/main" id="{96B88B3D-14A6-2CB4-CAC3-CFEC87DF8017}"/>
              </a:ext>
            </a:extLst>
          </p:cNvPr>
          <p:cNvSpPr txBox="1"/>
          <p:nvPr/>
        </p:nvSpPr>
        <p:spPr>
          <a:xfrm>
            <a:off x="6931668" y="6144994"/>
            <a:ext cx="1191353" cy="646331"/>
          </a:xfrm>
          <a:prstGeom prst="rect">
            <a:avLst/>
          </a:prstGeom>
          <a:noFill/>
        </p:spPr>
        <p:txBody>
          <a:bodyPr wrap="none" rtlCol="0">
            <a:spAutoFit/>
          </a:bodyPr>
          <a:lstStyle/>
          <a:p>
            <a:pPr algn="ctr"/>
            <a:r>
              <a:rPr lang="en-US" b="1" dirty="0"/>
              <a:t>Tom Kay</a:t>
            </a:r>
          </a:p>
          <a:p>
            <a:pPr algn="ctr"/>
            <a:r>
              <a:rPr lang="en-US" b="1" dirty="0"/>
              <a:t>2023-2025</a:t>
            </a:r>
          </a:p>
        </p:txBody>
      </p:sp>
      <p:pic>
        <p:nvPicPr>
          <p:cNvPr id="1028" name="Picture 4" descr="Thierry Berney • ESOT">
            <a:extLst>
              <a:ext uri="{FF2B5EF4-FFF2-40B4-BE49-F238E27FC236}">
                <a16:creationId xmlns:a16="http://schemas.microsoft.com/office/drawing/2014/main" id="{39E93D43-C628-CB93-5965-71BC13396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989" y="326908"/>
            <a:ext cx="2096548" cy="20965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1056142-F890-5878-BB7B-2C34E1D518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952" y="3697070"/>
            <a:ext cx="2367971" cy="236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270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1</a:t>
            </a:r>
            <a:r>
              <a:rPr lang="en-US" sz="3600" b="1" baseline="30000" dirty="0"/>
              <a:t>st</a:t>
            </a:r>
            <a:r>
              <a:rPr lang="en-US" sz="3600" b="1" dirty="0"/>
              <a:t> IPITA Council (1993-1995)</a:t>
            </a:r>
          </a:p>
        </p:txBody>
      </p:sp>
      <p:sp>
        <p:nvSpPr>
          <p:cNvPr id="5" name="Slide Number Placeholder 4"/>
          <p:cNvSpPr>
            <a:spLocks noGrp="1"/>
          </p:cNvSpPr>
          <p:nvPr>
            <p:ph type="sldNum" sz="quarter" idx="12"/>
          </p:nvPr>
        </p:nvSpPr>
        <p:spPr/>
        <p:txBody>
          <a:bodyPr/>
          <a:lstStyle/>
          <a:p>
            <a:fld id="{3A70D977-2926-44A8-A459-9C8D85568CCA}" type="slidenum">
              <a:rPr lang="en-US" smtClean="0"/>
              <a:t>16</a:t>
            </a:fld>
            <a:endParaRPr lang="en-US"/>
          </a:p>
        </p:txBody>
      </p:sp>
      <p:sp>
        <p:nvSpPr>
          <p:cNvPr id="6" name="Content Placeholder 5"/>
          <p:cNvSpPr>
            <a:spLocks noGrp="1"/>
          </p:cNvSpPr>
          <p:nvPr>
            <p:ph idx="1"/>
          </p:nvPr>
        </p:nvSpPr>
        <p:spPr>
          <a:xfrm>
            <a:off x="457200" y="1371600"/>
            <a:ext cx="8382000" cy="1905000"/>
          </a:xfrm>
        </p:spPr>
        <p:txBody>
          <a:bodyPr>
            <a:normAutofit/>
          </a:bodyPr>
          <a:lstStyle/>
          <a:p>
            <a:pPr fontAlgn="ctr">
              <a:spcBef>
                <a:spcPts val="300"/>
              </a:spcBef>
              <a:tabLst>
                <a:tab pos="2171700" algn="l"/>
              </a:tabLst>
            </a:pPr>
            <a:r>
              <a:rPr lang="en-US" sz="1800" dirty="0"/>
              <a:t>President:  	CG Groth</a:t>
            </a:r>
          </a:p>
          <a:p>
            <a:pPr fontAlgn="ctr">
              <a:spcBef>
                <a:spcPts val="300"/>
              </a:spcBef>
              <a:tabLst>
                <a:tab pos="2171700" algn="l"/>
              </a:tabLst>
            </a:pPr>
            <a:r>
              <a:rPr lang="en-US" sz="1800" dirty="0"/>
              <a:t>President-Elect:	DER Sutherland</a:t>
            </a:r>
          </a:p>
          <a:p>
            <a:pPr fontAlgn="ctr">
              <a:spcBef>
                <a:spcPts val="300"/>
              </a:spcBef>
              <a:tabLst>
                <a:tab pos="2171700" algn="l"/>
              </a:tabLst>
            </a:pPr>
            <a:r>
              <a:rPr lang="en-US" sz="1800" dirty="0"/>
              <a:t>Secretary:  	R van Schilfgaarde</a:t>
            </a:r>
          </a:p>
          <a:p>
            <a:pPr fontAlgn="ctr">
              <a:spcBef>
                <a:spcPts val="300"/>
              </a:spcBef>
              <a:tabLst>
                <a:tab pos="2171700" algn="l"/>
              </a:tabLst>
            </a:pPr>
            <a:r>
              <a:rPr lang="en-US" sz="1800" dirty="0"/>
              <a:t>Treasurer:	RV Rajotte </a:t>
            </a:r>
          </a:p>
          <a:p>
            <a:pPr fontAlgn="ctr">
              <a:spcBef>
                <a:spcPts val="300"/>
              </a:spcBef>
              <a:tabLst>
                <a:tab pos="2171700" algn="l"/>
              </a:tabLst>
            </a:pPr>
            <a:r>
              <a:rPr lang="en-US" sz="1800" dirty="0"/>
              <a:t>Councilors:  	R Alejandro, JM Dubernard, DWR Gray, G Pozza, DW Scharp</a:t>
            </a:r>
            <a:endParaRPr lang="en-US" sz="2400" dirty="0"/>
          </a:p>
        </p:txBody>
      </p:sp>
      <p:pic>
        <p:nvPicPr>
          <p:cNvPr id="7" name="Picture 6" descr="Picture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429000"/>
            <a:ext cx="6096000" cy="33528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2</a:t>
            </a:r>
            <a:r>
              <a:rPr lang="en-US" sz="3600" b="1" baseline="30000" dirty="0"/>
              <a:t>nd</a:t>
            </a:r>
            <a:r>
              <a:rPr lang="en-US" sz="3600" b="1" dirty="0"/>
              <a:t> IPITA Council (1995-1997)</a:t>
            </a:r>
          </a:p>
        </p:txBody>
      </p:sp>
      <p:sp>
        <p:nvSpPr>
          <p:cNvPr id="5" name="Slide Number Placeholder 4"/>
          <p:cNvSpPr>
            <a:spLocks noGrp="1"/>
          </p:cNvSpPr>
          <p:nvPr>
            <p:ph type="sldNum" sz="quarter" idx="12"/>
          </p:nvPr>
        </p:nvSpPr>
        <p:spPr/>
        <p:txBody>
          <a:bodyPr/>
          <a:lstStyle/>
          <a:p>
            <a:fld id="{3A70D977-2926-44A8-A459-9C8D85568CCA}" type="slidenum">
              <a:rPr lang="en-US" smtClean="0"/>
              <a:t>17</a:t>
            </a:fld>
            <a:endParaRPr lang="en-US"/>
          </a:p>
        </p:txBody>
      </p:sp>
      <p:sp>
        <p:nvSpPr>
          <p:cNvPr id="6" name="Content Placeholder 5"/>
          <p:cNvSpPr>
            <a:spLocks noGrp="1"/>
          </p:cNvSpPr>
          <p:nvPr>
            <p:ph idx="1"/>
          </p:nvPr>
        </p:nvSpPr>
        <p:spPr>
          <a:xfrm>
            <a:off x="457200" y="1524000"/>
            <a:ext cx="8229600" cy="2286000"/>
          </a:xfrm>
        </p:spPr>
        <p:txBody>
          <a:bodyPr>
            <a:normAutofit/>
          </a:bodyPr>
          <a:lstStyle/>
          <a:p>
            <a:pPr fontAlgn="ctr">
              <a:spcBef>
                <a:spcPts val="300"/>
              </a:spcBef>
              <a:tabLst>
                <a:tab pos="3200400" algn="l"/>
              </a:tabLst>
            </a:pPr>
            <a:r>
              <a:rPr lang="en-US" sz="1800" dirty="0"/>
              <a:t>President:  	DER Sutherland</a:t>
            </a:r>
          </a:p>
          <a:p>
            <a:pPr fontAlgn="ctr">
              <a:spcBef>
                <a:spcPts val="300"/>
              </a:spcBef>
              <a:tabLst>
                <a:tab pos="3200400" algn="l"/>
              </a:tabLst>
            </a:pPr>
            <a:r>
              <a:rPr lang="en-US" sz="1800" dirty="0"/>
              <a:t>Vice President:	JM Dubernard</a:t>
            </a:r>
          </a:p>
          <a:p>
            <a:pPr fontAlgn="ctr">
              <a:spcBef>
                <a:spcPts val="300"/>
              </a:spcBef>
              <a:tabLst>
                <a:tab pos="3200400" algn="l"/>
              </a:tabLst>
            </a:pPr>
            <a:r>
              <a:rPr lang="en-US" sz="1800" dirty="0"/>
              <a:t>Immediate Past-President: 	CG Groth</a:t>
            </a:r>
          </a:p>
          <a:p>
            <a:pPr fontAlgn="ctr">
              <a:spcBef>
                <a:spcPts val="300"/>
              </a:spcBef>
              <a:tabLst>
                <a:tab pos="3200400" algn="l"/>
              </a:tabLst>
            </a:pPr>
            <a:r>
              <a:rPr lang="en-US" sz="1800" dirty="0"/>
              <a:t>Secretary:  	R van Schilfgaarde</a:t>
            </a:r>
          </a:p>
          <a:p>
            <a:pPr fontAlgn="ctr">
              <a:spcBef>
                <a:spcPts val="300"/>
              </a:spcBef>
              <a:tabLst>
                <a:tab pos="3200400" algn="l"/>
              </a:tabLst>
            </a:pPr>
            <a:r>
              <a:rPr lang="en-US" sz="1800" dirty="0"/>
              <a:t>Treasurer:	RV Rajotte </a:t>
            </a:r>
          </a:p>
          <a:p>
            <a:pPr fontAlgn="ctr">
              <a:spcBef>
                <a:spcPts val="300"/>
              </a:spcBef>
              <a:tabLst>
                <a:tab pos="3200400" algn="l"/>
              </a:tabLst>
            </a:pPr>
            <a:r>
              <a:rPr lang="en-US" sz="1800" dirty="0"/>
              <a:t>Councilors:  	R Alejandro, RG Bretzel, DWR Gray, </a:t>
            </a:r>
            <a:br>
              <a:rPr lang="en-US" sz="1800" dirty="0"/>
            </a:br>
            <a:r>
              <a:rPr lang="en-US" sz="1800" dirty="0"/>
              <a:t>	HW Sollinger, G Pozza</a:t>
            </a:r>
            <a:endParaRPr lang="en-US" sz="2400" dirty="0"/>
          </a:p>
        </p:txBody>
      </p:sp>
      <p:pic>
        <p:nvPicPr>
          <p:cNvPr id="8" name="Picture 39" descr="Kroc2a1">
            <a:extLst>
              <a:ext uri="{FF2B5EF4-FFF2-40B4-BE49-F238E27FC236}">
                <a16:creationId xmlns:a16="http://schemas.microsoft.com/office/drawing/2014/main" id="{1C6F14FE-B304-9FE0-4D22-15A6680D58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9124" y="3875405"/>
            <a:ext cx="1063675" cy="141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a1">
            <a:extLst>
              <a:ext uri="{FF2B5EF4-FFF2-40B4-BE49-F238E27FC236}">
                <a16:creationId xmlns:a16="http://schemas.microsoft.com/office/drawing/2014/main" id="{93330A1F-E0DC-014E-86F3-38E6D2E619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6311" y="3868579"/>
            <a:ext cx="1131129" cy="140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descr="Kroc4m">
            <a:extLst>
              <a:ext uri="{FF2B5EF4-FFF2-40B4-BE49-F238E27FC236}">
                <a16:creationId xmlns:a16="http://schemas.microsoft.com/office/drawing/2014/main" id="{9B3B6488-AA01-68C3-28C7-F9D3574465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8463" y="5478462"/>
            <a:ext cx="8128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descr="Kroc4w">
            <a:extLst>
              <a:ext uri="{FF2B5EF4-FFF2-40B4-BE49-F238E27FC236}">
                <a16:creationId xmlns:a16="http://schemas.microsoft.com/office/drawing/2014/main" id="{53C06038-B080-3E00-753C-FD7603F92B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8192" y="5478462"/>
            <a:ext cx="846869"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8" descr="Kroc4x">
            <a:extLst>
              <a:ext uri="{FF2B5EF4-FFF2-40B4-BE49-F238E27FC236}">
                <a16:creationId xmlns:a16="http://schemas.microsoft.com/office/drawing/2014/main" id="{158F9DF3-E717-28B3-8877-E9515DB34E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5173" y="5394801"/>
            <a:ext cx="959922" cy="119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Scan test">
            <a:extLst>
              <a:ext uri="{FF2B5EF4-FFF2-40B4-BE49-F238E27FC236}">
                <a16:creationId xmlns:a16="http://schemas.microsoft.com/office/drawing/2014/main" id="{5D99DA62-5BA5-2E1F-ADD0-B6CA53A0B25D}"/>
              </a:ext>
            </a:extLst>
          </p:cNvPr>
          <p:cNvPicPr>
            <a:picLocks noGrp="1" noChangeAspect="1" noChangeArrowheads="1"/>
          </p:cNvPicPr>
          <p:nvPr isPhoto="1"/>
        </p:nvPicPr>
        <p:blipFill rotWithShape="1">
          <a:blip r:embed="rId7" cstate="print">
            <a:extLst>
              <a:ext uri="{28A0092B-C50C-407E-A947-70E740481C1C}">
                <a14:useLocalDpi xmlns:a14="http://schemas.microsoft.com/office/drawing/2010/main" val="0"/>
              </a:ext>
            </a:extLst>
          </a:blip>
          <a:srcRect l="6755" t="24801" r="66337" b="36000"/>
          <a:stretch/>
        </p:blipFill>
        <p:spPr bwMode="auto">
          <a:xfrm>
            <a:off x="4942594" y="5386863"/>
            <a:ext cx="1196499" cy="119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utherland in scrubs in OR.JPG">
            <a:extLst>
              <a:ext uri="{FF2B5EF4-FFF2-40B4-BE49-F238E27FC236}">
                <a16:creationId xmlns:a16="http://schemas.microsoft.com/office/drawing/2014/main" id="{B681D3C0-1AA2-094B-F5F4-838457AB70F9}"/>
              </a:ext>
            </a:extLst>
          </p:cNvPr>
          <p:cNvPicPr>
            <a:picLocks noChangeAspect="1"/>
          </p:cNvPicPr>
          <p:nvPr/>
        </p:nvPicPr>
        <p:blipFill rotWithShape="1">
          <a:blip r:embed="rId8" cstate="print"/>
          <a:srcRect l="23310" t="6666" r="14097" b="42223"/>
          <a:stretch/>
        </p:blipFill>
        <p:spPr>
          <a:xfrm>
            <a:off x="685800" y="3868578"/>
            <a:ext cx="1378945" cy="1407951"/>
          </a:xfrm>
          <a:prstGeom prst="rect">
            <a:avLst/>
          </a:prstGeom>
        </p:spPr>
      </p:pic>
      <p:pic>
        <p:nvPicPr>
          <p:cNvPr id="18" name="Picture 17" descr="A close-up of a person wearing glasses&#10;&#10;Description automatically generated">
            <a:extLst>
              <a:ext uri="{FF2B5EF4-FFF2-40B4-BE49-F238E27FC236}">
                <a16:creationId xmlns:a16="http://schemas.microsoft.com/office/drawing/2014/main" id="{243A0A0F-5565-0086-F758-9C761CF7E6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2048" y="3887030"/>
            <a:ext cx="1129859" cy="1418233"/>
          </a:xfrm>
          <a:prstGeom prst="rect">
            <a:avLst/>
          </a:prstGeom>
        </p:spPr>
      </p:pic>
      <p:pic>
        <p:nvPicPr>
          <p:cNvPr id="21" name="Picture 20" descr="A person in a suit and tie&#10;&#10;Description automatically generated">
            <a:extLst>
              <a:ext uri="{FF2B5EF4-FFF2-40B4-BE49-F238E27FC236}">
                <a16:creationId xmlns:a16="http://schemas.microsoft.com/office/drawing/2014/main" id="{BC25547D-EE63-D8EA-C99D-D0BB9A2E8F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5891" y="5473165"/>
            <a:ext cx="862361" cy="1104900"/>
          </a:xfrm>
          <a:prstGeom prst="rect">
            <a:avLst/>
          </a:prstGeom>
        </p:spPr>
      </p:pic>
      <p:pic>
        <p:nvPicPr>
          <p:cNvPr id="12" name="Picture 11">
            <a:extLst>
              <a:ext uri="{FF2B5EF4-FFF2-40B4-BE49-F238E27FC236}">
                <a16:creationId xmlns:a16="http://schemas.microsoft.com/office/drawing/2014/main" id="{1EFFBDA9-2D6C-3D97-D610-33D96A4CF9C1}"/>
              </a:ext>
            </a:extLst>
          </p:cNvPr>
          <p:cNvPicPr>
            <a:picLocks noChangeAspect="1"/>
          </p:cNvPicPr>
          <p:nvPr/>
        </p:nvPicPr>
        <p:blipFill>
          <a:blip r:embed="rId11"/>
          <a:stretch>
            <a:fillRect/>
          </a:stretch>
        </p:blipFill>
        <p:spPr>
          <a:xfrm>
            <a:off x="4942594" y="3875405"/>
            <a:ext cx="1315265" cy="140795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3</a:t>
            </a:r>
            <a:r>
              <a:rPr lang="en-US" sz="3600" b="1" baseline="30000" dirty="0"/>
              <a:t>rd</a:t>
            </a:r>
            <a:r>
              <a:rPr lang="en-US" sz="3600" b="1" dirty="0"/>
              <a:t>  IPITA Council (1997-1999)</a:t>
            </a:r>
          </a:p>
        </p:txBody>
      </p:sp>
      <p:sp>
        <p:nvSpPr>
          <p:cNvPr id="5" name="Slide Number Placeholder 4"/>
          <p:cNvSpPr>
            <a:spLocks noGrp="1"/>
          </p:cNvSpPr>
          <p:nvPr>
            <p:ph type="sldNum" sz="quarter" idx="12"/>
          </p:nvPr>
        </p:nvSpPr>
        <p:spPr/>
        <p:txBody>
          <a:bodyPr/>
          <a:lstStyle/>
          <a:p>
            <a:fld id="{3A70D977-2926-44A8-A459-9C8D85568CCA}" type="slidenum">
              <a:rPr lang="en-US" smtClean="0"/>
              <a:t>18</a:t>
            </a:fld>
            <a:endParaRPr lang="en-US" dirty="0"/>
          </a:p>
        </p:txBody>
      </p:sp>
      <p:sp>
        <p:nvSpPr>
          <p:cNvPr id="6" name="Content Placeholder 5"/>
          <p:cNvSpPr>
            <a:spLocks noGrp="1"/>
          </p:cNvSpPr>
          <p:nvPr>
            <p:ph idx="1"/>
          </p:nvPr>
        </p:nvSpPr>
        <p:spPr>
          <a:xfrm>
            <a:off x="428625" y="1389029"/>
            <a:ext cx="8229600" cy="2362200"/>
          </a:xfrm>
        </p:spPr>
        <p:txBody>
          <a:bodyPr>
            <a:normAutofit/>
          </a:bodyPr>
          <a:lstStyle/>
          <a:p>
            <a:pPr fontAlgn="ctr">
              <a:spcBef>
                <a:spcPts val="300"/>
              </a:spcBef>
              <a:tabLst>
                <a:tab pos="3200400" algn="l"/>
              </a:tabLst>
            </a:pPr>
            <a:r>
              <a:rPr lang="en-US" sz="1800" dirty="0"/>
              <a:t>President:  	JM Dubernard</a:t>
            </a:r>
          </a:p>
          <a:p>
            <a:pPr fontAlgn="ctr">
              <a:spcBef>
                <a:spcPts val="300"/>
              </a:spcBef>
              <a:tabLst>
                <a:tab pos="3200400" algn="l"/>
              </a:tabLst>
            </a:pPr>
            <a:r>
              <a:rPr lang="en-US" sz="1800" dirty="0"/>
              <a:t>President-Elect:	C Ricordi</a:t>
            </a:r>
          </a:p>
          <a:p>
            <a:pPr fontAlgn="ctr">
              <a:spcBef>
                <a:spcPts val="300"/>
              </a:spcBef>
              <a:tabLst>
                <a:tab pos="3200400" algn="l"/>
              </a:tabLst>
            </a:pPr>
            <a:r>
              <a:rPr lang="en-US" sz="1800" dirty="0"/>
              <a:t>Immediate Past-President: 	DER Sutherland</a:t>
            </a:r>
          </a:p>
          <a:p>
            <a:pPr fontAlgn="ctr">
              <a:spcBef>
                <a:spcPts val="300"/>
              </a:spcBef>
              <a:tabLst>
                <a:tab pos="3200400" algn="l"/>
              </a:tabLst>
            </a:pPr>
            <a:r>
              <a:rPr lang="en-US" sz="1800" dirty="0"/>
              <a:t>Secretary:  	R van Schilfgaarde</a:t>
            </a:r>
          </a:p>
          <a:p>
            <a:pPr fontAlgn="ctr">
              <a:spcBef>
                <a:spcPts val="300"/>
              </a:spcBef>
              <a:tabLst>
                <a:tab pos="3200400" algn="l"/>
              </a:tabLst>
            </a:pPr>
            <a:r>
              <a:rPr lang="en-US" sz="1800" dirty="0"/>
              <a:t>Treasurer:	RV Rajotte </a:t>
            </a:r>
          </a:p>
          <a:p>
            <a:pPr fontAlgn="ctr">
              <a:spcBef>
                <a:spcPts val="300"/>
              </a:spcBef>
              <a:tabLst>
                <a:tab pos="3200400" algn="l"/>
              </a:tabLst>
            </a:pPr>
            <a:r>
              <a:rPr lang="en-US" sz="1800" dirty="0"/>
              <a:t>Councilors:  	ST Bartlett, RG Bretzel, A Secchi, HW Sollinger, </a:t>
            </a:r>
            <a:br>
              <a:rPr lang="en-US" sz="1800" dirty="0"/>
            </a:br>
            <a:r>
              <a:rPr lang="en-US" sz="1800" dirty="0"/>
              <a:t>	B Tuch</a:t>
            </a:r>
            <a:endParaRPr lang="en-US" sz="2400" dirty="0"/>
          </a:p>
        </p:txBody>
      </p:sp>
      <p:pic>
        <p:nvPicPr>
          <p:cNvPr id="8" name="Picture 68" descr="a1">
            <a:extLst>
              <a:ext uri="{FF2B5EF4-FFF2-40B4-BE49-F238E27FC236}">
                <a16:creationId xmlns:a16="http://schemas.microsoft.com/office/drawing/2014/main" id="{21FEA23B-DE39-4DD8-CBF6-DD8A17E1BB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4329" y="3770376"/>
            <a:ext cx="1144271" cy="142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Scan test">
            <a:extLst>
              <a:ext uri="{FF2B5EF4-FFF2-40B4-BE49-F238E27FC236}">
                <a16:creationId xmlns:a16="http://schemas.microsoft.com/office/drawing/2014/main" id="{1F46D7BC-3AA2-4188-8F3D-FFE0F9A7247B}"/>
              </a:ext>
            </a:extLst>
          </p:cNvPr>
          <p:cNvPicPr>
            <a:picLocks noGrp="1" noChangeAspect="1" noChangeArrowheads="1"/>
          </p:cNvPicPr>
          <p:nvPr isPhoto="1"/>
        </p:nvPicPr>
        <p:blipFill rotWithShape="1">
          <a:blip r:embed="rId3" cstate="print">
            <a:extLst>
              <a:ext uri="{28A0092B-C50C-407E-A947-70E740481C1C}">
                <a14:useLocalDpi xmlns:a14="http://schemas.microsoft.com/office/drawing/2010/main" val="0"/>
              </a:ext>
            </a:extLst>
          </a:blip>
          <a:srcRect l="6755" t="24801" r="66337" b="36000"/>
          <a:stretch/>
        </p:blipFill>
        <p:spPr bwMode="auto">
          <a:xfrm>
            <a:off x="5037122" y="5450988"/>
            <a:ext cx="1135078" cy="113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IMG_5578">
            <a:extLst>
              <a:ext uri="{FF2B5EF4-FFF2-40B4-BE49-F238E27FC236}">
                <a16:creationId xmlns:a16="http://schemas.microsoft.com/office/drawing/2014/main" id="{64134523-BE8B-90CA-51E0-57A3FFCCECC5}"/>
              </a:ext>
            </a:extLst>
          </p:cNvPr>
          <p:cNvPicPr>
            <a:picLocks noGrp="1" noChangeAspect="1" noChangeArrowheads="1"/>
          </p:cNvPicPr>
          <p:nvPr isPhoto="1"/>
        </p:nvPicPr>
        <p:blipFill rotWithShape="1">
          <a:blip r:embed="rId4" cstate="print">
            <a:extLst>
              <a:ext uri="{28A0092B-C50C-407E-A947-70E740481C1C}">
                <a14:useLocalDpi xmlns:a14="http://schemas.microsoft.com/office/drawing/2010/main" val="0"/>
              </a:ext>
            </a:extLst>
          </a:blip>
          <a:srcRect l="58889" t="10895" r="15981" b="50000"/>
          <a:stretch/>
        </p:blipFill>
        <p:spPr bwMode="auto">
          <a:xfrm>
            <a:off x="1120562" y="5423361"/>
            <a:ext cx="956278" cy="111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IPITA David Sutherland Distinguished Traveling Scholarship Award">
            <a:extLst>
              <a:ext uri="{FF2B5EF4-FFF2-40B4-BE49-F238E27FC236}">
                <a16:creationId xmlns:a16="http://schemas.microsoft.com/office/drawing/2014/main" id="{EA8133D7-F574-D339-6153-4619D77192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317" y="3770374"/>
            <a:ext cx="1464083" cy="14640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rof. Antonio Secchi: diabetologo a Milano">
            <a:extLst>
              <a:ext uri="{FF2B5EF4-FFF2-40B4-BE49-F238E27FC236}">
                <a16:creationId xmlns:a16="http://schemas.microsoft.com/office/drawing/2014/main" id="{6BDBD8DD-8A33-B5C9-D7B1-6A695F37DD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74" r="12431"/>
          <a:stretch/>
        </p:blipFill>
        <p:spPr bwMode="auto">
          <a:xfrm>
            <a:off x="3680817" y="5462108"/>
            <a:ext cx="1119783" cy="11350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can0190">
            <a:extLst>
              <a:ext uri="{FF2B5EF4-FFF2-40B4-BE49-F238E27FC236}">
                <a16:creationId xmlns:a16="http://schemas.microsoft.com/office/drawing/2014/main" id="{43D013E5-75DC-3AAA-F4FA-B9C0060F491E}"/>
              </a:ext>
            </a:extLst>
          </p:cNvPr>
          <p:cNvPicPr>
            <a:picLocks noGrp="1" noChangeAspect="1" noChangeArrowheads="1"/>
          </p:cNvPicPr>
          <p:nvPr isPhoto="1"/>
        </p:nvPicPr>
        <p:blipFill rotWithShape="1">
          <a:blip r:embed="rId7" cstate="print">
            <a:extLst>
              <a:ext uri="{28A0092B-C50C-407E-A947-70E740481C1C}">
                <a14:useLocalDpi xmlns:a14="http://schemas.microsoft.com/office/drawing/2010/main" val="0"/>
              </a:ext>
            </a:extLst>
          </a:blip>
          <a:srcRect l="26911" t="13571" r="42051" b="61677"/>
          <a:stretch/>
        </p:blipFill>
        <p:spPr bwMode="auto">
          <a:xfrm>
            <a:off x="6527112" y="5425068"/>
            <a:ext cx="1016688" cy="113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foodtank.com/resource-database-files/368/%3Dcamillo">
            <a:extLst>
              <a:ext uri="{FF2B5EF4-FFF2-40B4-BE49-F238E27FC236}">
                <a16:creationId xmlns:a16="http://schemas.microsoft.com/office/drawing/2014/main" id="{62EA4290-DDC3-12ED-D532-6E322698B92A}"/>
              </a:ext>
            </a:extLst>
          </p:cNvPr>
          <p:cNvPicPr>
            <a:picLocks noChangeAspect="1" noChangeArrowheads="1"/>
          </p:cNvPicPr>
          <p:nvPr/>
        </p:nvPicPr>
        <p:blipFill>
          <a:blip r:embed="rId8" cstate="print"/>
          <a:srcRect l="15094" r="13208"/>
          <a:stretch>
            <a:fillRect/>
          </a:stretch>
        </p:blipFill>
        <p:spPr bwMode="auto">
          <a:xfrm>
            <a:off x="2403443" y="3770374"/>
            <a:ext cx="1101757" cy="1424311"/>
          </a:xfrm>
          <a:prstGeom prst="rect">
            <a:avLst/>
          </a:prstGeom>
          <a:noFill/>
        </p:spPr>
      </p:pic>
      <p:pic>
        <p:nvPicPr>
          <p:cNvPr id="20" name="Picture 19" descr="A person in a suit and tie&#10;&#10;Description automatically generated">
            <a:extLst>
              <a:ext uri="{FF2B5EF4-FFF2-40B4-BE49-F238E27FC236}">
                <a16:creationId xmlns:a16="http://schemas.microsoft.com/office/drawing/2014/main" id="{0ED1BD32-8439-1997-112B-E3B7B3C983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3751228"/>
            <a:ext cx="980439" cy="1470659"/>
          </a:xfrm>
          <a:prstGeom prst="rect">
            <a:avLst/>
          </a:prstGeom>
        </p:spPr>
      </p:pic>
      <p:pic>
        <p:nvPicPr>
          <p:cNvPr id="27" name="Picture 26" descr="A person in a suit and tie&#10;&#10;Description automatically generated">
            <a:extLst>
              <a:ext uri="{FF2B5EF4-FFF2-40B4-BE49-F238E27FC236}">
                <a16:creationId xmlns:a16="http://schemas.microsoft.com/office/drawing/2014/main" id="{6DD3FD9E-7512-8622-5A8B-41F75B4BB7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0439" y="5462108"/>
            <a:ext cx="862361" cy="1104900"/>
          </a:xfrm>
          <a:prstGeom prst="rect">
            <a:avLst/>
          </a:prstGeom>
        </p:spPr>
      </p:pic>
      <p:pic>
        <p:nvPicPr>
          <p:cNvPr id="7" name="Picture 6">
            <a:extLst>
              <a:ext uri="{FF2B5EF4-FFF2-40B4-BE49-F238E27FC236}">
                <a16:creationId xmlns:a16="http://schemas.microsoft.com/office/drawing/2014/main" id="{453DFC0F-2A8F-EEC9-EC17-D6057C33033A}"/>
              </a:ext>
            </a:extLst>
          </p:cNvPr>
          <p:cNvPicPr>
            <a:picLocks noChangeAspect="1"/>
          </p:cNvPicPr>
          <p:nvPr/>
        </p:nvPicPr>
        <p:blipFill>
          <a:blip r:embed="rId11"/>
          <a:stretch>
            <a:fillRect/>
          </a:stretch>
        </p:blipFill>
        <p:spPr>
          <a:xfrm>
            <a:off x="5237935" y="3800475"/>
            <a:ext cx="1315265" cy="140795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4</a:t>
            </a:r>
            <a:r>
              <a:rPr lang="en-US" sz="3600" b="1" baseline="30000" dirty="0"/>
              <a:t>th</a:t>
            </a:r>
            <a:r>
              <a:rPr lang="en-US" sz="3600" b="1" dirty="0"/>
              <a:t> IPITA Council (1999-2001)</a:t>
            </a:r>
          </a:p>
        </p:txBody>
      </p:sp>
      <p:sp>
        <p:nvSpPr>
          <p:cNvPr id="5" name="Slide Number Placeholder 4"/>
          <p:cNvSpPr>
            <a:spLocks noGrp="1"/>
          </p:cNvSpPr>
          <p:nvPr>
            <p:ph type="sldNum" sz="quarter" idx="12"/>
          </p:nvPr>
        </p:nvSpPr>
        <p:spPr/>
        <p:txBody>
          <a:bodyPr/>
          <a:lstStyle/>
          <a:p>
            <a:fld id="{3A70D977-2926-44A8-A459-9C8D85568CCA}" type="slidenum">
              <a:rPr lang="en-US" smtClean="0"/>
              <a:t>19</a:t>
            </a:fld>
            <a:endParaRPr lang="en-US"/>
          </a:p>
        </p:txBody>
      </p:sp>
      <p:sp>
        <p:nvSpPr>
          <p:cNvPr id="6" name="Content Placeholder 5"/>
          <p:cNvSpPr>
            <a:spLocks noGrp="1"/>
          </p:cNvSpPr>
          <p:nvPr>
            <p:ph idx="1"/>
          </p:nvPr>
        </p:nvSpPr>
        <p:spPr>
          <a:xfrm>
            <a:off x="457200" y="1609794"/>
            <a:ext cx="8229600" cy="2077478"/>
          </a:xfrm>
        </p:spPr>
        <p:txBody>
          <a:bodyPr>
            <a:normAutofit/>
          </a:bodyPr>
          <a:lstStyle/>
          <a:p>
            <a:pPr fontAlgn="ctr">
              <a:spcBef>
                <a:spcPts val="300"/>
              </a:spcBef>
              <a:tabLst>
                <a:tab pos="3143250" algn="l"/>
              </a:tabLst>
            </a:pPr>
            <a:r>
              <a:rPr lang="en-US" sz="1800" dirty="0"/>
              <a:t>President:  	C Ricordi</a:t>
            </a:r>
          </a:p>
          <a:p>
            <a:pPr fontAlgn="ctr">
              <a:spcBef>
                <a:spcPts val="300"/>
              </a:spcBef>
              <a:tabLst>
                <a:tab pos="3143250" algn="l"/>
              </a:tabLst>
            </a:pPr>
            <a:r>
              <a:rPr lang="en-US" sz="1800" dirty="0"/>
              <a:t>President-Elect:	R van Schilfgaarde</a:t>
            </a:r>
          </a:p>
          <a:p>
            <a:pPr fontAlgn="ctr">
              <a:spcBef>
                <a:spcPts val="300"/>
              </a:spcBef>
              <a:tabLst>
                <a:tab pos="3143250" algn="l"/>
              </a:tabLst>
            </a:pPr>
            <a:r>
              <a:rPr lang="en-US" sz="1800" dirty="0"/>
              <a:t>Immediate Past-President: 	JM Dubernard</a:t>
            </a:r>
          </a:p>
          <a:p>
            <a:pPr fontAlgn="ctr">
              <a:spcBef>
                <a:spcPts val="300"/>
              </a:spcBef>
              <a:tabLst>
                <a:tab pos="3143250" algn="l"/>
              </a:tabLst>
            </a:pPr>
            <a:r>
              <a:rPr lang="en-US" sz="1800" dirty="0"/>
              <a:t>Secretary:  	DWR Gray</a:t>
            </a:r>
          </a:p>
          <a:p>
            <a:pPr fontAlgn="ctr">
              <a:spcBef>
                <a:spcPts val="300"/>
              </a:spcBef>
              <a:tabLst>
                <a:tab pos="3143250" algn="l"/>
              </a:tabLst>
            </a:pPr>
            <a:r>
              <a:rPr lang="en-US" sz="1800" dirty="0"/>
              <a:t>Treasurer:	RV Rajotte </a:t>
            </a:r>
          </a:p>
          <a:p>
            <a:pPr fontAlgn="ctr">
              <a:spcBef>
                <a:spcPts val="300"/>
              </a:spcBef>
              <a:tabLst>
                <a:tab pos="3143250" algn="l"/>
              </a:tabLst>
            </a:pPr>
            <a:r>
              <a:rPr lang="en-US" sz="1800" dirty="0"/>
              <a:t>Councilors:  	ST Bartlett, BJ Hering, A Secchi, B Tuch, G Weir</a:t>
            </a:r>
            <a:endParaRPr lang="en-US" sz="2400" dirty="0"/>
          </a:p>
        </p:txBody>
      </p:sp>
      <p:pic>
        <p:nvPicPr>
          <p:cNvPr id="4" name="Picture 68" descr="a1">
            <a:extLst>
              <a:ext uri="{FF2B5EF4-FFF2-40B4-BE49-F238E27FC236}">
                <a16:creationId xmlns:a16="http://schemas.microsoft.com/office/drawing/2014/main" id="{24ED3B65-1D40-D393-9A4A-C1DB6F4501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810000"/>
            <a:ext cx="1115905" cy="138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IMG_5578">
            <a:extLst>
              <a:ext uri="{FF2B5EF4-FFF2-40B4-BE49-F238E27FC236}">
                <a16:creationId xmlns:a16="http://schemas.microsoft.com/office/drawing/2014/main" id="{90A9261E-EDA1-C611-3E39-FC0F71B01BA9}"/>
              </a:ext>
            </a:extLst>
          </p:cNvPr>
          <p:cNvPicPr>
            <a:picLocks noGrp="1" noChangeAspect="1" noChangeArrowheads="1"/>
          </p:cNvPicPr>
          <p:nvPr isPhoto="1"/>
        </p:nvPicPr>
        <p:blipFill rotWithShape="1">
          <a:blip r:embed="rId3" cstate="print">
            <a:extLst>
              <a:ext uri="{28A0092B-C50C-407E-A947-70E740481C1C}">
                <a14:useLocalDpi xmlns:a14="http://schemas.microsoft.com/office/drawing/2010/main" val="0"/>
              </a:ext>
            </a:extLst>
          </a:blip>
          <a:srcRect l="58889" t="10895" r="15981" b="50000"/>
          <a:stretch/>
        </p:blipFill>
        <p:spPr bwMode="auto">
          <a:xfrm>
            <a:off x="897476" y="5334194"/>
            <a:ext cx="1005451" cy="11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7" descr="Kroc4w">
            <a:extLst>
              <a:ext uri="{FF2B5EF4-FFF2-40B4-BE49-F238E27FC236}">
                <a16:creationId xmlns:a16="http://schemas.microsoft.com/office/drawing/2014/main" id="{931EF900-B5F1-40E9-D8BF-7EFA70E38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291" y="3809999"/>
            <a:ext cx="1064624" cy="138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Prof. Antonio Secchi: diabetologo a Milano">
            <a:extLst>
              <a:ext uri="{FF2B5EF4-FFF2-40B4-BE49-F238E27FC236}">
                <a16:creationId xmlns:a16="http://schemas.microsoft.com/office/drawing/2014/main" id="{132A9415-6CDF-4ABC-9A53-8F95D09AB5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74" r="12431"/>
          <a:stretch/>
        </p:blipFill>
        <p:spPr bwMode="auto">
          <a:xfrm>
            <a:off x="3833217" y="5354650"/>
            <a:ext cx="1119783" cy="11350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390F8B5-A478-0697-433C-991692C937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0157" y="5354749"/>
            <a:ext cx="777444" cy="115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Scan0190">
            <a:extLst>
              <a:ext uri="{FF2B5EF4-FFF2-40B4-BE49-F238E27FC236}">
                <a16:creationId xmlns:a16="http://schemas.microsoft.com/office/drawing/2014/main" id="{82E269FB-76D9-C097-5F23-BC355988A7DD}"/>
              </a:ext>
            </a:extLst>
          </p:cNvPr>
          <p:cNvPicPr>
            <a:picLocks noGrp="1" noChangeAspect="1" noChangeArrowheads="1"/>
          </p:cNvPicPr>
          <p:nvPr isPhoto="1"/>
        </p:nvPicPr>
        <p:blipFill rotWithShape="1">
          <a:blip r:embed="rId7" cstate="print">
            <a:extLst>
              <a:ext uri="{28A0092B-C50C-407E-A947-70E740481C1C}">
                <a14:useLocalDpi xmlns:a14="http://schemas.microsoft.com/office/drawing/2010/main" val="0"/>
              </a:ext>
            </a:extLst>
          </a:blip>
          <a:srcRect l="31420" t="14765" r="41734" b="57085"/>
          <a:stretch/>
        </p:blipFill>
        <p:spPr bwMode="auto">
          <a:xfrm>
            <a:off x="5296817" y="5349300"/>
            <a:ext cx="859890" cy="11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foodtank.com/resource-database-files/368/%3Dcamillo">
            <a:extLst>
              <a:ext uri="{FF2B5EF4-FFF2-40B4-BE49-F238E27FC236}">
                <a16:creationId xmlns:a16="http://schemas.microsoft.com/office/drawing/2014/main" id="{67D8EE53-FEB5-43EC-2D4B-3802DDFB4504}"/>
              </a:ext>
            </a:extLst>
          </p:cNvPr>
          <p:cNvPicPr>
            <a:picLocks noChangeAspect="1" noChangeArrowheads="1"/>
          </p:cNvPicPr>
          <p:nvPr/>
        </p:nvPicPr>
        <p:blipFill>
          <a:blip r:embed="rId8" cstate="print"/>
          <a:srcRect l="15094" r="13208"/>
          <a:stretch>
            <a:fillRect/>
          </a:stretch>
        </p:blipFill>
        <p:spPr bwMode="auto">
          <a:xfrm>
            <a:off x="828485" y="3810000"/>
            <a:ext cx="1074443" cy="1389001"/>
          </a:xfrm>
          <a:prstGeom prst="rect">
            <a:avLst/>
          </a:prstGeom>
          <a:noFill/>
        </p:spPr>
      </p:pic>
      <p:pic>
        <p:nvPicPr>
          <p:cNvPr id="18" name="Picture 17" descr="A person in a suit and tie&#10;&#10;Description automatically generated">
            <a:extLst>
              <a:ext uri="{FF2B5EF4-FFF2-40B4-BE49-F238E27FC236}">
                <a16:creationId xmlns:a16="http://schemas.microsoft.com/office/drawing/2014/main" id="{D2995BE2-D7CF-62E0-6466-4CFE4ED6E2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8155" y="3829459"/>
            <a:ext cx="1101758" cy="1410250"/>
          </a:xfrm>
          <a:prstGeom prst="rect">
            <a:avLst/>
          </a:prstGeom>
        </p:spPr>
      </p:pic>
      <p:pic>
        <p:nvPicPr>
          <p:cNvPr id="8" name="Picture 7">
            <a:extLst>
              <a:ext uri="{FF2B5EF4-FFF2-40B4-BE49-F238E27FC236}">
                <a16:creationId xmlns:a16="http://schemas.microsoft.com/office/drawing/2014/main" id="{7109BF6B-2413-F796-240A-4BC55C24C364}"/>
              </a:ext>
            </a:extLst>
          </p:cNvPr>
          <p:cNvPicPr>
            <a:picLocks noChangeAspect="1"/>
          </p:cNvPicPr>
          <p:nvPr/>
        </p:nvPicPr>
        <p:blipFill>
          <a:blip r:embed="rId10"/>
          <a:stretch>
            <a:fillRect/>
          </a:stretch>
        </p:blipFill>
        <p:spPr>
          <a:xfrm>
            <a:off x="2223362" y="3809999"/>
            <a:ext cx="1315265" cy="1407951"/>
          </a:xfrm>
          <a:prstGeom prst="rect">
            <a:avLst/>
          </a:prstGeom>
        </p:spPr>
      </p:pic>
      <p:pic>
        <p:nvPicPr>
          <p:cNvPr id="15" name="Picture 14" descr="A person in a lab coat&#10;&#10;Description automatically generated">
            <a:extLst>
              <a:ext uri="{FF2B5EF4-FFF2-40B4-BE49-F238E27FC236}">
                <a16:creationId xmlns:a16="http://schemas.microsoft.com/office/drawing/2014/main" id="{EEA00EC0-EDEC-FF2B-B6D7-24AB4CFAB9F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80999" y="5343978"/>
            <a:ext cx="971013" cy="11636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715631"/>
            <a:ext cx="7010400" cy="2246769"/>
          </a:xfrm>
          <a:prstGeom prst="rect">
            <a:avLst/>
          </a:prstGeom>
          <a:noFill/>
        </p:spPr>
        <p:txBody>
          <a:bodyPr wrap="square" rtlCol="0">
            <a:spAutoFit/>
          </a:bodyPr>
          <a:lstStyle/>
          <a:p>
            <a:pPr fontAlgn="base"/>
            <a:r>
              <a:rPr lang="en-US" sz="2000" dirty="0"/>
              <a:t>The first recorded attempt of endocrine pancreas replacement was in 1894 at the Bristol Royal Infirmary in the United Kingdom.  Dr. P. Watson Williams transplanted pieces of sheep pancreas into a young boy who was dying of </a:t>
            </a:r>
            <a:r>
              <a:rPr lang="en-US" sz="2000" dirty="0" err="1"/>
              <a:t>keto</a:t>
            </a:r>
            <a:r>
              <a:rPr lang="en-US" sz="2000" dirty="0"/>
              <a:t>-acidosis.  </a:t>
            </a:r>
          </a:p>
          <a:p>
            <a:pPr fontAlgn="base"/>
            <a:endParaRPr lang="en-US" sz="2000" dirty="0"/>
          </a:p>
          <a:p>
            <a:pPr fontAlgn="base"/>
            <a:r>
              <a:rPr lang="en-US" sz="2000" dirty="0"/>
              <a:t>He reported his results in the </a:t>
            </a:r>
            <a:r>
              <a:rPr lang="en-US" sz="2000" i="1" dirty="0"/>
              <a:t>British Medical Journal</a:t>
            </a:r>
            <a:r>
              <a:rPr lang="en-US" sz="2000" dirty="0"/>
              <a:t>.  </a:t>
            </a:r>
          </a:p>
          <a:p>
            <a:endParaRPr lang="en-US" sz="2000" dirty="0"/>
          </a:p>
        </p:txBody>
      </p:sp>
      <p:pic>
        <p:nvPicPr>
          <p:cNvPr id="5" name="Picture 4" descr="Picture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4126468"/>
            <a:ext cx="3276600" cy="1752600"/>
          </a:xfrm>
          <a:prstGeom prst="rect">
            <a:avLst/>
          </a:prstGeom>
          <a:noFill/>
        </p:spPr>
      </p:pic>
      <p:sp>
        <p:nvSpPr>
          <p:cNvPr id="29697" name="Rectangle 1"/>
          <p:cNvSpPr>
            <a:spLocks noChangeArrowheads="1"/>
          </p:cNvSpPr>
          <p:nvPr/>
        </p:nvSpPr>
        <p:spPr bwMode="auto">
          <a:xfrm>
            <a:off x="3200400" y="6260068"/>
            <a:ext cx="2819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Bristol Royal Infirmary</a:t>
            </a:r>
            <a:endParaRPr kumimoji="0" lang="en-US" sz="4000" b="0" i="0" u="none" strike="noStrike" cap="none" normalizeH="0" baseline="0" dirty="0">
              <a:ln>
                <a:noFill/>
              </a:ln>
              <a:solidFill>
                <a:schemeClr val="tx1"/>
              </a:solidFill>
              <a:effectLst/>
              <a:latin typeface="Arial" pitchFamily="34" charset="0"/>
            </a:endParaRPr>
          </a:p>
        </p:txBody>
      </p:sp>
      <p:sp>
        <p:nvSpPr>
          <p:cNvPr id="8" name="TextBox 7"/>
          <p:cNvSpPr txBox="1"/>
          <p:nvPr/>
        </p:nvSpPr>
        <p:spPr>
          <a:xfrm>
            <a:off x="457200" y="609600"/>
            <a:ext cx="8351774" cy="58477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en-US" sz="3200" b="1" dirty="0"/>
              <a:t>First Recorded Endocrine Pancreas Replacement</a:t>
            </a:r>
          </a:p>
        </p:txBody>
      </p:sp>
      <p:sp>
        <p:nvSpPr>
          <p:cNvPr id="9" name="Slide Number Placeholder 8"/>
          <p:cNvSpPr>
            <a:spLocks noGrp="1"/>
          </p:cNvSpPr>
          <p:nvPr>
            <p:ph type="sldNum" sz="quarter" idx="12"/>
          </p:nvPr>
        </p:nvSpPr>
        <p:spPr/>
        <p:txBody>
          <a:bodyPr/>
          <a:lstStyle/>
          <a:p>
            <a:fld id="{3A70D977-2926-44A8-A459-9C8D85568CCA}"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5</a:t>
            </a:r>
            <a:r>
              <a:rPr lang="en-US" sz="3600" b="1" baseline="30000" dirty="0"/>
              <a:t>th</a:t>
            </a:r>
            <a:r>
              <a:rPr lang="en-US" sz="3600" b="1" dirty="0"/>
              <a:t> IPITA Council (2001-2003)</a:t>
            </a:r>
          </a:p>
        </p:txBody>
      </p:sp>
      <p:sp>
        <p:nvSpPr>
          <p:cNvPr id="5" name="Slide Number Placeholder 4"/>
          <p:cNvSpPr>
            <a:spLocks noGrp="1"/>
          </p:cNvSpPr>
          <p:nvPr>
            <p:ph type="sldNum" sz="quarter" idx="12"/>
          </p:nvPr>
        </p:nvSpPr>
        <p:spPr/>
        <p:txBody>
          <a:bodyPr/>
          <a:lstStyle/>
          <a:p>
            <a:fld id="{3A70D977-2926-44A8-A459-9C8D85568CCA}" type="slidenum">
              <a:rPr lang="en-US" smtClean="0"/>
              <a:t>20</a:t>
            </a:fld>
            <a:endParaRPr lang="en-US"/>
          </a:p>
        </p:txBody>
      </p:sp>
      <p:sp>
        <p:nvSpPr>
          <p:cNvPr id="6" name="Content Placeholder 5"/>
          <p:cNvSpPr>
            <a:spLocks noGrp="1"/>
          </p:cNvSpPr>
          <p:nvPr>
            <p:ph idx="1"/>
          </p:nvPr>
        </p:nvSpPr>
        <p:spPr>
          <a:xfrm>
            <a:off x="457200" y="1905000"/>
            <a:ext cx="8458200" cy="2057400"/>
          </a:xfrm>
        </p:spPr>
        <p:txBody>
          <a:bodyPr>
            <a:normAutofit/>
          </a:bodyPr>
          <a:lstStyle/>
          <a:p>
            <a:pPr fontAlgn="ctr">
              <a:spcBef>
                <a:spcPts val="300"/>
              </a:spcBef>
              <a:tabLst>
                <a:tab pos="3200400" algn="l"/>
              </a:tabLst>
            </a:pPr>
            <a:r>
              <a:rPr lang="en-US" sz="1800" dirty="0"/>
              <a:t>President:  	R van Schilfgaarde (stepped down after 1 yr)</a:t>
            </a:r>
          </a:p>
          <a:p>
            <a:pPr fontAlgn="ctr">
              <a:spcBef>
                <a:spcPts val="300"/>
              </a:spcBef>
              <a:tabLst>
                <a:tab pos="3200400" algn="l"/>
              </a:tabLst>
            </a:pPr>
            <a:r>
              <a:rPr lang="en-US" sz="1800" dirty="0"/>
              <a:t>President-Elect:	A Secchi</a:t>
            </a:r>
          </a:p>
          <a:p>
            <a:pPr fontAlgn="ctr">
              <a:spcBef>
                <a:spcPts val="300"/>
              </a:spcBef>
              <a:tabLst>
                <a:tab pos="3200400" algn="l"/>
              </a:tabLst>
            </a:pPr>
            <a:r>
              <a:rPr lang="en-US" sz="1800" dirty="0"/>
              <a:t>Immediate Past-President: 	C Ricordi</a:t>
            </a:r>
          </a:p>
          <a:p>
            <a:pPr fontAlgn="ctr">
              <a:spcBef>
                <a:spcPts val="300"/>
              </a:spcBef>
              <a:tabLst>
                <a:tab pos="3200400" algn="l"/>
              </a:tabLst>
            </a:pPr>
            <a:r>
              <a:rPr lang="en-US" sz="1800" dirty="0"/>
              <a:t>Secretary:  	DWR Gray</a:t>
            </a:r>
          </a:p>
          <a:p>
            <a:pPr fontAlgn="ctr">
              <a:spcBef>
                <a:spcPts val="300"/>
              </a:spcBef>
              <a:tabLst>
                <a:tab pos="3200400" algn="l"/>
              </a:tabLst>
            </a:pPr>
            <a:r>
              <a:rPr lang="en-US" sz="1800" dirty="0"/>
              <a:t>Treasurer:	RV Rajotte </a:t>
            </a:r>
          </a:p>
          <a:p>
            <a:pPr fontAlgn="ctr">
              <a:spcBef>
                <a:spcPts val="300"/>
              </a:spcBef>
              <a:tabLst>
                <a:tab pos="3200400" algn="l"/>
              </a:tabLst>
            </a:pPr>
            <a:r>
              <a:rPr lang="en-US" sz="1800" dirty="0"/>
              <a:t>Councilors:  	Steven Bartlett, BJ Hering, B Tuch, G. Weir             </a:t>
            </a:r>
            <a:endParaRPr lang="en-US" sz="2400" dirty="0"/>
          </a:p>
        </p:txBody>
      </p:sp>
      <p:pic>
        <p:nvPicPr>
          <p:cNvPr id="3" name="Picture 68" descr="a1">
            <a:extLst>
              <a:ext uri="{FF2B5EF4-FFF2-40B4-BE49-F238E27FC236}">
                <a16:creationId xmlns:a16="http://schemas.microsoft.com/office/drawing/2014/main" id="{986E177F-BABD-AA39-31D7-2E391C2451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3551" y="4058698"/>
            <a:ext cx="1124331" cy="139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7" descr="Kroc4w">
            <a:extLst>
              <a:ext uri="{FF2B5EF4-FFF2-40B4-BE49-F238E27FC236}">
                <a16:creationId xmlns:a16="http://schemas.microsoft.com/office/drawing/2014/main" id="{0379CE59-7C29-9B82-F18A-2110B1FDC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3873" y="4046731"/>
            <a:ext cx="1064783" cy="138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Prof. Antonio Secchi: diabetologo a Milano">
            <a:extLst>
              <a:ext uri="{FF2B5EF4-FFF2-40B4-BE49-F238E27FC236}">
                <a16:creationId xmlns:a16="http://schemas.microsoft.com/office/drawing/2014/main" id="{8FD23B37-3137-A1C1-8C6B-6DDB6EA8E9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74" r="12431"/>
          <a:stretch/>
        </p:blipFill>
        <p:spPr bwMode="auto">
          <a:xfrm>
            <a:off x="2190774" y="4038600"/>
            <a:ext cx="1338239" cy="13565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DFDF6FE7-7A36-9068-43CF-54E3D7D56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2680" y="5520271"/>
            <a:ext cx="785351" cy="116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foodtank.com/resource-database-files/368/%3Dcamillo">
            <a:extLst>
              <a:ext uri="{FF2B5EF4-FFF2-40B4-BE49-F238E27FC236}">
                <a16:creationId xmlns:a16="http://schemas.microsoft.com/office/drawing/2014/main" id="{F140B72B-49AB-EA77-4CAE-B97EEC3DA845}"/>
              </a:ext>
            </a:extLst>
          </p:cNvPr>
          <p:cNvPicPr>
            <a:picLocks noChangeAspect="1" noChangeArrowheads="1"/>
          </p:cNvPicPr>
          <p:nvPr/>
        </p:nvPicPr>
        <p:blipFill>
          <a:blip r:embed="rId6" cstate="print"/>
          <a:srcRect l="15094" r="13208"/>
          <a:stretch>
            <a:fillRect/>
          </a:stretch>
        </p:blipFill>
        <p:spPr bwMode="auto">
          <a:xfrm>
            <a:off x="3891192" y="4038600"/>
            <a:ext cx="1042640" cy="1347887"/>
          </a:xfrm>
          <a:prstGeom prst="rect">
            <a:avLst/>
          </a:prstGeom>
          <a:noFill/>
        </p:spPr>
      </p:pic>
      <p:pic>
        <p:nvPicPr>
          <p:cNvPr id="9" name="Picture 8">
            <a:extLst>
              <a:ext uri="{FF2B5EF4-FFF2-40B4-BE49-F238E27FC236}">
                <a16:creationId xmlns:a16="http://schemas.microsoft.com/office/drawing/2014/main" id="{1FFC9E6D-783A-E261-9D3C-5B9991200103}"/>
              </a:ext>
            </a:extLst>
          </p:cNvPr>
          <p:cNvPicPr>
            <a:picLocks noChangeAspect="1"/>
          </p:cNvPicPr>
          <p:nvPr/>
        </p:nvPicPr>
        <p:blipFill>
          <a:blip r:embed="rId7"/>
          <a:stretch>
            <a:fillRect/>
          </a:stretch>
        </p:blipFill>
        <p:spPr>
          <a:xfrm>
            <a:off x="723659" y="4046731"/>
            <a:ext cx="1243108" cy="1330709"/>
          </a:xfrm>
          <a:prstGeom prst="rect">
            <a:avLst/>
          </a:prstGeom>
        </p:spPr>
      </p:pic>
      <p:pic>
        <p:nvPicPr>
          <p:cNvPr id="10" name="Picture 9" descr="A person in a lab coat&#10;&#10;Description automatically generated">
            <a:extLst>
              <a:ext uri="{FF2B5EF4-FFF2-40B4-BE49-F238E27FC236}">
                <a16:creationId xmlns:a16="http://schemas.microsoft.com/office/drawing/2014/main" id="{312671C7-0331-57CD-4F24-2C834677AF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0381" y="5520271"/>
            <a:ext cx="971013" cy="1163654"/>
          </a:xfrm>
          <a:prstGeom prst="rect">
            <a:avLst/>
          </a:prstGeom>
        </p:spPr>
      </p:pic>
      <p:pic>
        <p:nvPicPr>
          <p:cNvPr id="11" name="Picture 2" descr="IMG_5578">
            <a:extLst>
              <a:ext uri="{FF2B5EF4-FFF2-40B4-BE49-F238E27FC236}">
                <a16:creationId xmlns:a16="http://schemas.microsoft.com/office/drawing/2014/main" id="{B9724379-6E9E-3008-4FDE-840D2A3C3FC3}"/>
              </a:ext>
            </a:extLst>
          </p:cNvPr>
          <p:cNvPicPr>
            <a:picLocks noGrp="1" noChangeAspect="1" noChangeArrowheads="1"/>
          </p:cNvPicPr>
          <p:nvPr isPhoto="1"/>
        </p:nvPicPr>
        <p:blipFill rotWithShape="1">
          <a:blip r:embed="rId9" cstate="print">
            <a:extLst>
              <a:ext uri="{28A0092B-C50C-407E-A947-70E740481C1C}">
                <a14:useLocalDpi xmlns:a14="http://schemas.microsoft.com/office/drawing/2010/main" val="0"/>
              </a:ext>
            </a:extLst>
          </a:blip>
          <a:srcRect l="58889" t="10895" r="15981" b="50000"/>
          <a:stretch/>
        </p:blipFill>
        <p:spPr bwMode="auto">
          <a:xfrm>
            <a:off x="827564" y="5481167"/>
            <a:ext cx="1005451" cy="11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Scan0190">
            <a:extLst>
              <a:ext uri="{FF2B5EF4-FFF2-40B4-BE49-F238E27FC236}">
                <a16:creationId xmlns:a16="http://schemas.microsoft.com/office/drawing/2014/main" id="{268ABD68-170D-E206-0714-3BB4E501BF5C}"/>
              </a:ext>
            </a:extLst>
          </p:cNvPr>
          <p:cNvPicPr>
            <a:picLocks noGrp="1" noChangeAspect="1" noChangeArrowheads="1"/>
          </p:cNvPicPr>
          <p:nvPr isPhoto="1"/>
        </p:nvPicPr>
        <p:blipFill rotWithShape="1">
          <a:blip r:embed="rId10" cstate="print">
            <a:extLst>
              <a:ext uri="{28A0092B-C50C-407E-A947-70E740481C1C}">
                <a14:useLocalDpi xmlns:a14="http://schemas.microsoft.com/office/drawing/2010/main" val="0"/>
              </a:ext>
            </a:extLst>
          </a:blip>
          <a:srcRect l="31420" t="14765" r="41734" b="57085"/>
          <a:stretch/>
        </p:blipFill>
        <p:spPr bwMode="auto">
          <a:xfrm>
            <a:off x="3982566" y="5508608"/>
            <a:ext cx="894233" cy="118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6</a:t>
            </a:r>
            <a:r>
              <a:rPr lang="en-US" sz="3600" b="1" baseline="30000" dirty="0"/>
              <a:t>th</a:t>
            </a:r>
            <a:r>
              <a:rPr lang="en-US" sz="3600" b="1" dirty="0"/>
              <a:t> IPITA Council (2003-2005)</a:t>
            </a:r>
          </a:p>
        </p:txBody>
      </p:sp>
      <p:sp>
        <p:nvSpPr>
          <p:cNvPr id="5" name="Slide Number Placeholder 4"/>
          <p:cNvSpPr>
            <a:spLocks noGrp="1"/>
          </p:cNvSpPr>
          <p:nvPr>
            <p:ph type="sldNum" sz="quarter" idx="12"/>
          </p:nvPr>
        </p:nvSpPr>
        <p:spPr/>
        <p:txBody>
          <a:bodyPr/>
          <a:lstStyle/>
          <a:p>
            <a:fld id="{3A70D977-2926-44A8-A459-9C8D85568CCA}" type="slidenum">
              <a:rPr lang="en-US" smtClean="0"/>
              <a:t>21</a:t>
            </a:fld>
            <a:endParaRPr lang="en-US"/>
          </a:p>
        </p:txBody>
      </p:sp>
      <p:sp>
        <p:nvSpPr>
          <p:cNvPr id="6" name="Content Placeholder 5"/>
          <p:cNvSpPr>
            <a:spLocks noGrp="1"/>
          </p:cNvSpPr>
          <p:nvPr>
            <p:ph idx="1"/>
          </p:nvPr>
        </p:nvSpPr>
        <p:spPr>
          <a:xfrm>
            <a:off x="457200" y="1447800"/>
            <a:ext cx="8458200" cy="2057400"/>
          </a:xfrm>
        </p:spPr>
        <p:txBody>
          <a:bodyPr>
            <a:normAutofit/>
          </a:bodyPr>
          <a:lstStyle/>
          <a:p>
            <a:pPr fontAlgn="ctr">
              <a:spcBef>
                <a:spcPts val="300"/>
              </a:spcBef>
              <a:tabLst>
                <a:tab pos="3200400" algn="l"/>
              </a:tabLst>
            </a:pPr>
            <a:r>
              <a:rPr lang="en-US" sz="1800" dirty="0"/>
              <a:t>President:  	A Secchi</a:t>
            </a:r>
          </a:p>
          <a:p>
            <a:pPr fontAlgn="ctr">
              <a:spcBef>
                <a:spcPts val="300"/>
              </a:spcBef>
              <a:tabLst>
                <a:tab pos="3200400" algn="l"/>
              </a:tabLst>
            </a:pPr>
            <a:r>
              <a:rPr lang="en-US" sz="1800" dirty="0"/>
              <a:t>President-Elect:	AMJ Shapiro</a:t>
            </a:r>
          </a:p>
          <a:p>
            <a:pPr fontAlgn="ctr">
              <a:spcBef>
                <a:spcPts val="300"/>
              </a:spcBef>
              <a:tabLst>
                <a:tab pos="3200400" algn="l"/>
              </a:tabLst>
            </a:pPr>
            <a:r>
              <a:rPr lang="en-US" sz="1800" dirty="0"/>
              <a:t>Immediate Past-President: 	R van Schilfgaarde</a:t>
            </a:r>
          </a:p>
          <a:p>
            <a:pPr fontAlgn="ctr">
              <a:spcBef>
                <a:spcPts val="300"/>
              </a:spcBef>
              <a:tabLst>
                <a:tab pos="3200400" algn="l"/>
              </a:tabLst>
            </a:pPr>
            <a:r>
              <a:rPr lang="en-US" sz="1800" dirty="0"/>
              <a:t>Secretary:  	DWR Gray</a:t>
            </a:r>
          </a:p>
          <a:p>
            <a:pPr fontAlgn="ctr">
              <a:spcBef>
                <a:spcPts val="300"/>
              </a:spcBef>
              <a:tabLst>
                <a:tab pos="3200400" algn="l"/>
              </a:tabLst>
            </a:pPr>
            <a:r>
              <a:rPr lang="en-US" sz="1800" dirty="0"/>
              <a:t>Treasurer:	RV Rajotte </a:t>
            </a:r>
          </a:p>
        </p:txBody>
      </p:sp>
      <p:pic>
        <p:nvPicPr>
          <p:cNvPr id="7" name="Picture 68" descr="a1">
            <a:extLst>
              <a:ext uri="{FF2B5EF4-FFF2-40B4-BE49-F238E27FC236}">
                <a16:creationId xmlns:a16="http://schemas.microsoft.com/office/drawing/2014/main" id="{3FCB85C1-96DC-F4D7-12A7-6B57069465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9369" y="3728158"/>
            <a:ext cx="1144759" cy="142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Kroc4l">
            <a:extLst>
              <a:ext uri="{FF2B5EF4-FFF2-40B4-BE49-F238E27FC236}">
                <a16:creationId xmlns:a16="http://schemas.microsoft.com/office/drawing/2014/main" id="{92A504FF-7047-F968-370A-EC1A7DF24B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5078" y="3795884"/>
            <a:ext cx="1144760" cy="13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 descr="Kroc4w">
            <a:extLst>
              <a:ext uri="{FF2B5EF4-FFF2-40B4-BE49-F238E27FC236}">
                <a16:creationId xmlns:a16="http://schemas.microsoft.com/office/drawing/2014/main" id="{B45A536A-8AA4-9725-AF55-C960A45425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5151" y="3810000"/>
            <a:ext cx="1020658" cy="133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James Shapiro">
            <a:extLst>
              <a:ext uri="{FF2B5EF4-FFF2-40B4-BE49-F238E27FC236}">
                <a16:creationId xmlns:a16="http://schemas.microsoft.com/office/drawing/2014/main" id="{AB905DD4-303B-8492-4E37-6382E0695C10}"/>
              </a:ext>
            </a:extLst>
          </p:cNvPr>
          <p:cNvPicPr>
            <a:picLocks noChangeAspect="1" noChangeArrowheads="1"/>
          </p:cNvPicPr>
          <p:nvPr/>
        </p:nvPicPr>
        <p:blipFill>
          <a:blip r:embed="rId5" cstate="print"/>
          <a:srcRect/>
          <a:stretch>
            <a:fillRect/>
          </a:stretch>
        </p:blipFill>
        <p:spPr bwMode="auto">
          <a:xfrm>
            <a:off x="2352676" y="3813130"/>
            <a:ext cx="1067090" cy="1329291"/>
          </a:xfrm>
          <a:prstGeom prst="rect">
            <a:avLst/>
          </a:prstGeom>
          <a:noFill/>
        </p:spPr>
      </p:pic>
      <p:pic>
        <p:nvPicPr>
          <p:cNvPr id="7170" name="Picture 2" descr="Prof. Antonio Secchi: diabetologo a Milano">
            <a:extLst>
              <a:ext uri="{FF2B5EF4-FFF2-40B4-BE49-F238E27FC236}">
                <a16:creationId xmlns:a16="http://schemas.microsoft.com/office/drawing/2014/main" id="{CDB3088C-2562-4E83-F1CD-9EDE78EB87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74" r="12431"/>
          <a:stretch/>
        </p:blipFill>
        <p:spPr bwMode="auto">
          <a:xfrm>
            <a:off x="795361" y="3810000"/>
            <a:ext cx="1338239" cy="13565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7</a:t>
            </a:r>
            <a:r>
              <a:rPr lang="en-US" sz="3600" b="1" baseline="30000" dirty="0"/>
              <a:t>th</a:t>
            </a:r>
            <a:r>
              <a:rPr lang="en-US" sz="3600" b="1" dirty="0"/>
              <a:t> IPITA Council (2005-2007)</a:t>
            </a:r>
          </a:p>
        </p:txBody>
      </p:sp>
      <p:sp>
        <p:nvSpPr>
          <p:cNvPr id="5" name="Slide Number Placeholder 4"/>
          <p:cNvSpPr>
            <a:spLocks noGrp="1"/>
          </p:cNvSpPr>
          <p:nvPr>
            <p:ph type="sldNum" sz="quarter" idx="12"/>
          </p:nvPr>
        </p:nvSpPr>
        <p:spPr/>
        <p:txBody>
          <a:bodyPr/>
          <a:lstStyle/>
          <a:p>
            <a:fld id="{3A70D977-2926-44A8-A459-9C8D85568CCA}" type="slidenum">
              <a:rPr lang="en-US" smtClean="0"/>
              <a:t>22</a:t>
            </a:fld>
            <a:endParaRPr lang="en-US"/>
          </a:p>
        </p:txBody>
      </p:sp>
      <p:sp>
        <p:nvSpPr>
          <p:cNvPr id="6" name="Content Placeholder 5"/>
          <p:cNvSpPr>
            <a:spLocks noGrp="1"/>
          </p:cNvSpPr>
          <p:nvPr>
            <p:ph idx="1"/>
          </p:nvPr>
        </p:nvSpPr>
        <p:spPr>
          <a:xfrm>
            <a:off x="457200" y="1447800"/>
            <a:ext cx="8458200" cy="1981200"/>
          </a:xfrm>
        </p:spPr>
        <p:txBody>
          <a:bodyPr>
            <a:normAutofit/>
          </a:bodyPr>
          <a:lstStyle/>
          <a:p>
            <a:pPr fontAlgn="ctr">
              <a:spcBef>
                <a:spcPts val="300"/>
              </a:spcBef>
              <a:tabLst>
                <a:tab pos="3200400" algn="l"/>
              </a:tabLst>
            </a:pPr>
            <a:r>
              <a:rPr lang="en-US" sz="1800" dirty="0"/>
              <a:t>President:  	AMJ Shapiro</a:t>
            </a:r>
          </a:p>
          <a:p>
            <a:pPr fontAlgn="ctr">
              <a:spcBef>
                <a:spcPts val="300"/>
              </a:spcBef>
              <a:tabLst>
                <a:tab pos="3200400" algn="l"/>
              </a:tabLst>
            </a:pPr>
            <a:r>
              <a:rPr lang="en-US" sz="1800" dirty="0"/>
              <a:t>President-Elect:	RG Bretzel</a:t>
            </a:r>
          </a:p>
          <a:p>
            <a:pPr fontAlgn="ctr">
              <a:spcBef>
                <a:spcPts val="300"/>
              </a:spcBef>
              <a:tabLst>
                <a:tab pos="3200400" algn="l"/>
              </a:tabLst>
            </a:pPr>
            <a:r>
              <a:rPr lang="en-US" sz="1800" dirty="0"/>
              <a:t>Immediate Past-President: 	A Secchi</a:t>
            </a:r>
          </a:p>
          <a:p>
            <a:pPr fontAlgn="ctr">
              <a:spcBef>
                <a:spcPts val="300"/>
              </a:spcBef>
              <a:tabLst>
                <a:tab pos="3200400" algn="l"/>
              </a:tabLst>
            </a:pPr>
            <a:r>
              <a:rPr lang="en-US" sz="1800" dirty="0"/>
              <a:t>Secretary:  	DRW Gray</a:t>
            </a:r>
          </a:p>
          <a:p>
            <a:pPr fontAlgn="ctr">
              <a:spcBef>
                <a:spcPts val="300"/>
              </a:spcBef>
              <a:tabLst>
                <a:tab pos="3200400" algn="l"/>
              </a:tabLst>
            </a:pPr>
            <a:r>
              <a:rPr lang="en-US" sz="1800" dirty="0"/>
              <a:t>Treasurer:	RV Rajotte </a:t>
            </a:r>
          </a:p>
        </p:txBody>
      </p:sp>
      <p:pic>
        <p:nvPicPr>
          <p:cNvPr id="16" name="Picture 68" descr="a1">
            <a:extLst>
              <a:ext uri="{FF2B5EF4-FFF2-40B4-BE49-F238E27FC236}">
                <a16:creationId xmlns:a16="http://schemas.microsoft.com/office/drawing/2014/main" id="{113190B5-1E8F-0651-7712-99426E27C0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9284" y="3981365"/>
            <a:ext cx="1144759" cy="142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7" descr="Kroc4w">
            <a:extLst>
              <a:ext uri="{FF2B5EF4-FFF2-40B4-BE49-F238E27FC236}">
                <a16:creationId xmlns:a16="http://schemas.microsoft.com/office/drawing/2014/main" id="{CB8844A9-DFD2-9CC5-3D03-681012A498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2726" y="3981365"/>
            <a:ext cx="1083387" cy="141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James Shapiro">
            <a:extLst>
              <a:ext uri="{FF2B5EF4-FFF2-40B4-BE49-F238E27FC236}">
                <a16:creationId xmlns:a16="http://schemas.microsoft.com/office/drawing/2014/main" id="{F15BB45C-1837-D7CC-D8AA-3FB2B139762D}"/>
              </a:ext>
            </a:extLst>
          </p:cNvPr>
          <p:cNvPicPr>
            <a:picLocks noChangeAspect="1" noChangeArrowheads="1"/>
          </p:cNvPicPr>
          <p:nvPr/>
        </p:nvPicPr>
        <p:blipFill>
          <a:blip r:embed="rId4" cstate="print"/>
          <a:srcRect/>
          <a:stretch>
            <a:fillRect/>
          </a:stretch>
        </p:blipFill>
        <p:spPr bwMode="auto">
          <a:xfrm>
            <a:off x="914400" y="4038329"/>
            <a:ext cx="1067090" cy="1329291"/>
          </a:xfrm>
          <a:prstGeom prst="rect">
            <a:avLst/>
          </a:prstGeom>
          <a:noFill/>
        </p:spPr>
      </p:pic>
      <p:pic>
        <p:nvPicPr>
          <p:cNvPr id="20" name="Picture 2" descr="Prof. Antonio Secchi: diabetologo a Milano">
            <a:extLst>
              <a:ext uri="{FF2B5EF4-FFF2-40B4-BE49-F238E27FC236}">
                <a16:creationId xmlns:a16="http://schemas.microsoft.com/office/drawing/2014/main" id="{955EE625-8CCF-E406-878B-C5EF52D95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74" r="12431"/>
          <a:stretch/>
        </p:blipFill>
        <p:spPr bwMode="auto">
          <a:xfrm>
            <a:off x="3874782" y="3981365"/>
            <a:ext cx="1394435" cy="14134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in a suit and tie&#10;&#10;Description automatically generated">
            <a:extLst>
              <a:ext uri="{FF2B5EF4-FFF2-40B4-BE49-F238E27FC236}">
                <a16:creationId xmlns:a16="http://schemas.microsoft.com/office/drawing/2014/main" id="{022BA5CF-75CB-BD3A-0766-9D1F9B29D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452" y="4029935"/>
            <a:ext cx="1037495" cy="132929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8</a:t>
            </a:r>
            <a:r>
              <a:rPr lang="en-US" sz="3600" b="1" baseline="30000" dirty="0"/>
              <a:t>th</a:t>
            </a:r>
            <a:r>
              <a:rPr lang="en-US" sz="3600" b="1" dirty="0"/>
              <a:t> IPITA Council (2007-2009)</a:t>
            </a:r>
          </a:p>
        </p:txBody>
      </p:sp>
      <p:sp>
        <p:nvSpPr>
          <p:cNvPr id="5" name="Slide Number Placeholder 4"/>
          <p:cNvSpPr>
            <a:spLocks noGrp="1"/>
          </p:cNvSpPr>
          <p:nvPr>
            <p:ph type="sldNum" sz="quarter" idx="12"/>
          </p:nvPr>
        </p:nvSpPr>
        <p:spPr/>
        <p:txBody>
          <a:bodyPr/>
          <a:lstStyle/>
          <a:p>
            <a:fld id="{3A70D977-2926-44A8-A459-9C8D85568CCA}" type="slidenum">
              <a:rPr lang="en-US" smtClean="0"/>
              <a:t>23</a:t>
            </a:fld>
            <a:endParaRPr lang="en-US"/>
          </a:p>
        </p:txBody>
      </p:sp>
      <p:sp>
        <p:nvSpPr>
          <p:cNvPr id="6" name="Content Placeholder 5"/>
          <p:cNvSpPr>
            <a:spLocks noGrp="1"/>
          </p:cNvSpPr>
          <p:nvPr>
            <p:ph idx="1"/>
          </p:nvPr>
        </p:nvSpPr>
        <p:spPr>
          <a:xfrm>
            <a:off x="457200" y="1524000"/>
            <a:ext cx="8458200" cy="2057400"/>
          </a:xfrm>
        </p:spPr>
        <p:txBody>
          <a:bodyPr>
            <a:normAutofit/>
          </a:bodyPr>
          <a:lstStyle/>
          <a:p>
            <a:pPr fontAlgn="ctr">
              <a:spcBef>
                <a:spcPts val="300"/>
              </a:spcBef>
              <a:tabLst>
                <a:tab pos="3200400" algn="l"/>
              </a:tabLst>
            </a:pPr>
            <a:r>
              <a:rPr lang="en-US" sz="1800" dirty="0"/>
              <a:t>President:  	RG Bretzel</a:t>
            </a:r>
          </a:p>
          <a:p>
            <a:pPr fontAlgn="ctr">
              <a:spcBef>
                <a:spcPts val="300"/>
              </a:spcBef>
              <a:tabLst>
                <a:tab pos="3200400" algn="l"/>
              </a:tabLst>
            </a:pPr>
            <a:r>
              <a:rPr lang="en-US" sz="1800" dirty="0"/>
              <a:t>President-Elect:	ST Bartlett</a:t>
            </a:r>
          </a:p>
          <a:p>
            <a:pPr fontAlgn="ctr">
              <a:spcBef>
                <a:spcPts val="300"/>
              </a:spcBef>
              <a:tabLst>
                <a:tab pos="3200400" algn="l"/>
              </a:tabLst>
            </a:pPr>
            <a:r>
              <a:rPr lang="en-US" sz="1800" dirty="0"/>
              <a:t>Immediate Past-President: 	AM James Shapiro</a:t>
            </a:r>
          </a:p>
          <a:p>
            <a:pPr fontAlgn="ctr">
              <a:spcBef>
                <a:spcPts val="300"/>
              </a:spcBef>
              <a:tabLst>
                <a:tab pos="3200400" algn="l"/>
              </a:tabLst>
            </a:pPr>
            <a:r>
              <a:rPr lang="en-US" sz="1800" dirty="0"/>
              <a:t>Secretary:  	PRV Johnson</a:t>
            </a:r>
          </a:p>
          <a:p>
            <a:pPr fontAlgn="ctr">
              <a:spcBef>
                <a:spcPts val="300"/>
              </a:spcBef>
              <a:tabLst>
                <a:tab pos="3200400" algn="l"/>
              </a:tabLst>
            </a:pPr>
            <a:r>
              <a:rPr lang="en-US" sz="1800" dirty="0"/>
              <a:t>Treasurer:	RV Rajotte </a:t>
            </a:r>
          </a:p>
          <a:p>
            <a:pPr fontAlgn="ctr">
              <a:spcBef>
                <a:spcPts val="300"/>
              </a:spcBef>
              <a:tabLst>
                <a:tab pos="3200400" algn="l"/>
              </a:tabLst>
            </a:pPr>
            <a:r>
              <a:rPr lang="en-US" sz="1800" dirty="0"/>
              <a:t>Councilors:  	T Berney, R Calafiore, BJ Hering, O Korsgren, J Odorico</a:t>
            </a:r>
            <a:endParaRPr lang="en-US" sz="2400" dirty="0"/>
          </a:p>
        </p:txBody>
      </p:sp>
      <p:pic>
        <p:nvPicPr>
          <p:cNvPr id="3" name="Picture 68" descr="a1">
            <a:extLst>
              <a:ext uri="{FF2B5EF4-FFF2-40B4-BE49-F238E27FC236}">
                <a16:creationId xmlns:a16="http://schemas.microsoft.com/office/drawing/2014/main" id="{E1A65E76-334B-D272-72CD-B3A162B9C2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3428" y="3747787"/>
            <a:ext cx="1201884" cy="149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James Shapiro">
            <a:extLst>
              <a:ext uri="{FF2B5EF4-FFF2-40B4-BE49-F238E27FC236}">
                <a16:creationId xmlns:a16="http://schemas.microsoft.com/office/drawing/2014/main" id="{F9397D44-2C50-0B14-ED3F-0D325DE3D2EA}"/>
              </a:ext>
            </a:extLst>
          </p:cNvPr>
          <p:cNvPicPr>
            <a:picLocks noChangeAspect="1" noChangeArrowheads="1"/>
          </p:cNvPicPr>
          <p:nvPr/>
        </p:nvPicPr>
        <p:blipFill>
          <a:blip r:embed="rId3" cstate="print"/>
          <a:srcRect/>
          <a:stretch>
            <a:fillRect/>
          </a:stretch>
        </p:blipFill>
        <p:spPr bwMode="auto">
          <a:xfrm>
            <a:off x="3732238" y="3747787"/>
            <a:ext cx="1220762" cy="1520723"/>
          </a:xfrm>
          <a:prstGeom prst="rect">
            <a:avLst/>
          </a:prstGeom>
          <a:noFill/>
        </p:spPr>
      </p:pic>
      <p:pic>
        <p:nvPicPr>
          <p:cNvPr id="8194" name="Picture 2" descr="Prof. Dr. med. Bretzel, Facharzt für Innere Medizin in Gießen | sanego">
            <a:extLst>
              <a:ext uri="{FF2B5EF4-FFF2-40B4-BE49-F238E27FC236}">
                <a16:creationId xmlns:a16="http://schemas.microsoft.com/office/drawing/2014/main" id="{9219CB06-5150-EB69-3C25-6F8E7AA33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37" y="3747789"/>
            <a:ext cx="1167626" cy="149602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r. Stephen Bartlett, MD – Baltimore, MD | Vascular Surgery">
            <a:extLst>
              <a:ext uri="{FF2B5EF4-FFF2-40B4-BE49-F238E27FC236}">
                <a16:creationId xmlns:a16="http://schemas.microsoft.com/office/drawing/2014/main" id="{506275FB-A680-F2D6-6A51-F59AE87AE7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3107" y="3747788"/>
            <a:ext cx="1496021" cy="14960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aul Johnson – The Conversation">
            <a:extLst>
              <a:ext uri="{FF2B5EF4-FFF2-40B4-BE49-F238E27FC236}">
                <a16:creationId xmlns:a16="http://schemas.microsoft.com/office/drawing/2014/main" id="{1D501A61-AE07-6EEF-71AB-B718176143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5635" y="3747787"/>
            <a:ext cx="1520723" cy="15207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445F8C-7B48-D48C-1869-D444753E5197}"/>
              </a:ext>
            </a:extLst>
          </p:cNvPr>
          <p:cNvPicPr>
            <a:picLocks noChangeAspect="1"/>
          </p:cNvPicPr>
          <p:nvPr/>
        </p:nvPicPr>
        <p:blipFill>
          <a:blip r:embed="rId7"/>
          <a:stretch>
            <a:fillRect/>
          </a:stretch>
        </p:blipFill>
        <p:spPr>
          <a:xfrm>
            <a:off x="1047110" y="5454963"/>
            <a:ext cx="1025997" cy="1128399"/>
          </a:xfrm>
          <a:prstGeom prst="rect">
            <a:avLst/>
          </a:prstGeom>
        </p:spPr>
      </p:pic>
      <p:pic>
        <p:nvPicPr>
          <p:cNvPr id="1026" name="Picture 2" descr="Researchers present novel approaches that could improve islet  transplantation success - ADA Meeting News">
            <a:extLst>
              <a:ext uri="{FF2B5EF4-FFF2-40B4-BE49-F238E27FC236}">
                <a16:creationId xmlns:a16="http://schemas.microsoft.com/office/drawing/2014/main" id="{095B90D1-56A5-A60A-83B3-17D238B983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43919" y="5454963"/>
            <a:ext cx="846299" cy="1128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in a white coat and red tie&#10;&#10;Description automatically generated">
            <a:extLst>
              <a:ext uri="{FF2B5EF4-FFF2-40B4-BE49-F238E27FC236}">
                <a16:creationId xmlns:a16="http://schemas.microsoft.com/office/drawing/2014/main" id="{9BEFEB1E-C13C-D637-61FE-F673403184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2238" y="5357445"/>
            <a:ext cx="1104924" cy="1225917"/>
          </a:xfrm>
          <a:prstGeom prst="rect">
            <a:avLst/>
          </a:prstGeom>
        </p:spPr>
      </p:pic>
      <p:pic>
        <p:nvPicPr>
          <p:cNvPr id="1028" name="Picture 4">
            <a:extLst>
              <a:ext uri="{FF2B5EF4-FFF2-40B4-BE49-F238E27FC236}">
                <a16:creationId xmlns:a16="http://schemas.microsoft.com/office/drawing/2014/main" id="{1D97D9A6-4E23-2D58-FA57-5A38F14ED33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903" r="26774"/>
          <a:stretch/>
        </p:blipFill>
        <p:spPr bwMode="auto">
          <a:xfrm>
            <a:off x="5314293" y="5357445"/>
            <a:ext cx="1124959" cy="12259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E1BA198-DC65-E8E8-6664-7ECB877EDD99}"/>
              </a:ext>
            </a:extLst>
          </p:cNvPr>
          <p:cNvPicPr>
            <a:picLocks noChangeAspect="1"/>
          </p:cNvPicPr>
          <p:nvPr/>
        </p:nvPicPr>
        <p:blipFill>
          <a:blip r:embed="rId11"/>
          <a:stretch>
            <a:fillRect/>
          </a:stretch>
        </p:blipFill>
        <p:spPr>
          <a:xfrm>
            <a:off x="6843428" y="5357445"/>
            <a:ext cx="1114664" cy="122591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9</a:t>
            </a:r>
            <a:r>
              <a:rPr lang="en-US" sz="3600" b="1" baseline="30000" dirty="0"/>
              <a:t>th</a:t>
            </a:r>
            <a:r>
              <a:rPr lang="en-US" sz="3600" b="1" dirty="0"/>
              <a:t> IPITA Council (2009-2011)</a:t>
            </a:r>
          </a:p>
        </p:txBody>
      </p:sp>
      <p:sp>
        <p:nvSpPr>
          <p:cNvPr id="5" name="Slide Number Placeholder 4"/>
          <p:cNvSpPr>
            <a:spLocks noGrp="1"/>
          </p:cNvSpPr>
          <p:nvPr>
            <p:ph type="sldNum" sz="quarter" idx="12"/>
          </p:nvPr>
        </p:nvSpPr>
        <p:spPr/>
        <p:txBody>
          <a:bodyPr/>
          <a:lstStyle/>
          <a:p>
            <a:fld id="{3A70D977-2926-44A8-A459-9C8D85568CCA}" type="slidenum">
              <a:rPr lang="en-US" smtClean="0"/>
              <a:t>24</a:t>
            </a:fld>
            <a:endParaRPr lang="en-US"/>
          </a:p>
        </p:txBody>
      </p:sp>
      <p:sp>
        <p:nvSpPr>
          <p:cNvPr id="6" name="Content Placeholder 5"/>
          <p:cNvSpPr>
            <a:spLocks noGrp="1"/>
          </p:cNvSpPr>
          <p:nvPr>
            <p:ph idx="1"/>
          </p:nvPr>
        </p:nvSpPr>
        <p:spPr>
          <a:xfrm>
            <a:off x="457200" y="1249362"/>
            <a:ext cx="8458200" cy="2133600"/>
          </a:xfrm>
        </p:spPr>
        <p:txBody>
          <a:bodyPr>
            <a:normAutofit/>
          </a:bodyPr>
          <a:lstStyle/>
          <a:p>
            <a:pPr fontAlgn="ctr">
              <a:spcBef>
                <a:spcPts val="300"/>
              </a:spcBef>
              <a:tabLst>
                <a:tab pos="3200400" algn="l"/>
              </a:tabLst>
            </a:pPr>
            <a:r>
              <a:rPr lang="en-US" sz="1800" dirty="0"/>
              <a:t>President:  	ST Bartlett</a:t>
            </a:r>
          </a:p>
          <a:p>
            <a:pPr fontAlgn="ctr">
              <a:spcBef>
                <a:spcPts val="300"/>
              </a:spcBef>
              <a:tabLst>
                <a:tab pos="3200400" algn="l"/>
              </a:tabLst>
            </a:pPr>
            <a:r>
              <a:rPr lang="en-US" sz="1800" dirty="0"/>
              <a:t>President-Elect:	PRV Johnson</a:t>
            </a:r>
          </a:p>
          <a:p>
            <a:pPr fontAlgn="ctr">
              <a:spcBef>
                <a:spcPts val="300"/>
              </a:spcBef>
              <a:tabLst>
                <a:tab pos="3200400" algn="l"/>
              </a:tabLst>
            </a:pPr>
            <a:r>
              <a:rPr lang="en-US" sz="1800" dirty="0"/>
              <a:t>Immediate Past-President:  	RG Bretzel</a:t>
            </a:r>
          </a:p>
          <a:p>
            <a:pPr fontAlgn="ctr">
              <a:spcBef>
                <a:spcPts val="300"/>
              </a:spcBef>
              <a:tabLst>
                <a:tab pos="3200400" algn="l"/>
              </a:tabLst>
            </a:pPr>
            <a:r>
              <a:rPr lang="en-US" sz="1800" dirty="0"/>
              <a:t>Secretary:  	JS Odorico</a:t>
            </a:r>
          </a:p>
          <a:p>
            <a:pPr fontAlgn="ctr">
              <a:spcBef>
                <a:spcPts val="300"/>
              </a:spcBef>
              <a:tabLst>
                <a:tab pos="3200400" algn="l"/>
              </a:tabLst>
            </a:pPr>
            <a:r>
              <a:rPr lang="en-US" sz="1800" dirty="0"/>
              <a:t>Treasurer:	RV Rajotte </a:t>
            </a:r>
          </a:p>
          <a:p>
            <a:pPr fontAlgn="ctr">
              <a:spcBef>
                <a:spcPts val="300"/>
              </a:spcBef>
              <a:tabLst>
                <a:tab pos="3200400" algn="l"/>
              </a:tabLst>
            </a:pPr>
            <a:r>
              <a:rPr lang="en-US" sz="1800" dirty="0"/>
              <a:t>Councilors:  	T Berney, R Calafiore, BJ Hering, O Korsgren,  P Maffi</a:t>
            </a:r>
            <a:endParaRPr lang="en-US" sz="2400" dirty="0"/>
          </a:p>
        </p:txBody>
      </p:sp>
      <p:pic>
        <p:nvPicPr>
          <p:cNvPr id="7" name="Picture 6" descr="DSC03011.JPG"/>
          <p:cNvPicPr>
            <a:picLocks noChangeAspect="1"/>
          </p:cNvPicPr>
          <p:nvPr/>
        </p:nvPicPr>
        <p:blipFill>
          <a:blip r:embed="rId2" cstate="print"/>
          <a:srcRect l="14013" t="25478" r="13376"/>
          <a:stretch>
            <a:fillRect/>
          </a:stretch>
        </p:blipFill>
        <p:spPr>
          <a:xfrm>
            <a:off x="2057400" y="3462086"/>
            <a:ext cx="4114800" cy="31673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10</a:t>
            </a:r>
            <a:r>
              <a:rPr lang="en-US" sz="3600" b="1" baseline="30000" dirty="0"/>
              <a:t>th</a:t>
            </a:r>
            <a:r>
              <a:rPr lang="en-US" sz="3600" b="1" dirty="0"/>
              <a:t> IPITA Council (2011-2013)</a:t>
            </a:r>
          </a:p>
        </p:txBody>
      </p:sp>
      <p:sp>
        <p:nvSpPr>
          <p:cNvPr id="5" name="Slide Number Placeholder 4"/>
          <p:cNvSpPr>
            <a:spLocks noGrp="1"/>
          </p:cNvSpPr>
          <p:nvPr>
            <p:ph type="sldNum" sz="quarter" idx="12"/>
          </p:nvPr>
        </p:nvSpPr>
        <p:spPr/>
        <p:txBody>
          <a:bodyPr/>
          <a:lstStyle/>
          <a:p>
            <a:fld id="{3A70D977-2926-44A8-A459-9C8D85568CCA}" type="slidenum">
              <a:rPr lang="en-US" smtClean="0"/>
              <a:t>25</a:t>
            </a:fld>
            <a:endParaRPr lang="en-US"/>
          </a:p>
        </p:txBody>
      </p:sp>
      <p:sp>
        <p:nvSpPr>
          <p:cNvPr id="6" name="Content Placeholder 5"/>
          <p:cNvSpPr>
            <a:spLocks noGrp="1"/>
          </p:cNvSpPr>
          <p:nvPr>
            <p:ph idx="1"/>
          </p:nvPr>
        </p:nvSpPr>
        <p:spPr>
          <a:xfrm>
            <a:off x="457200" y="1066800"/>
            <a:ext cx="8458200" cy="1905000"/>
          </a:xfrm>
        </p:spPr>
        <p:txBody>
          <a:bodyPr>
            <a:normAutofit lnSpcReduction="10000"/>
          </a:bodyPr>
          <a:lstStyle/>
          <a:p>
            <a:pPr fontAlgn="ctr">
              <a:spcBef>
                <a:spcPts val="300"/>
              </a:spcBef>
              <a:tabLst>
                <a:tab pos="2974975" algn="l"/>
              </a:tabLst>
            </a:pPr>
            <a:r>
              <a:rPr lang="en-US" sz="1800" dirty="0"/>
              <a:t>President:  	PRV Johnson</a:t>
            </a:r>
          </a:p>
          <a:p>
            <a:pPr fontAlgn="ctr">
              <a:spcBef>
                <a:spcPts val="300"/>
              </a:spcBef>
              <a:tabLst>
                <a:tab pos="2974975" algn="l"/>
              </a:tabLst>
            </a:pPr>
            <a:r>
              <a:rPr lang="en-US" sz="1800" dirty="0"/>
              <a:t>Vice President:	BJ Hering</a:t>
            </a:r>
          </a:p>
          <a:p>
            <a:pPr fontAlgn="ctr">
              <a:spcBef>
                <a:spcPts val="300"/>
              </a:spcBef>
              <a:tabLst>
                <a:tab pos="2974975" algn="l"/>
              </a:tabLst>
            </a:pPr>
            <a:r>
              <a:rPr lang="en-US" sz="1800" dirty="0"/>
              <a:t>Immediate Past-President: 	ST Bartlett</a:t>
            </a:r>
          </a:p>
          <a:p>
            <a:pPr fontAlgn="ctr">
              <a:spcBef>
                <a:spcPts val="300"/>
              </a:spcBef>
              <a:tabLst>
                <a:tab pos="2974975" algn="l"/>
              </a:tabLst>
            </a:pPr>
            <a:r>
              <a:rPr lang="en-US" sz="1800" dirty="0"/>
              <a:t>Secretary:  	JS Odorico</a:t>
            </a:r>
          </a:p>
          <a:p>
            <a:pPr fontAlgn="ctr">
              <a:spcBef>
                <a:spcPts val="300"/>
              </a:spcBef>
              <a:tabLst>
                <a:tab pos="2974975" algn="l"/>
              </a:tabLst>
            </a:pPr>
            <a:r>
              <a:rPr lang="en-US" sz="1800" dirty="0"/>
              <a:t>Treasurer:	T Berney</a:t>
            </a:r>
          </a:p>
          <a:p>
            <a:pPr fontAlgn="ctr">
              <a:spcBef>
                <a:spcPts val="300"/>
              </a:spcBef>
              <a:tabLst>
                <a:tab pos="2974975" algn="l"/>
              </a:tabLst>
            </a:pPr>
            <a:r>
              <a:rPr lang="en-US" sz="1800" dirty="0"/>
              <a:t>Councilors:  	M Gotoh, R Kandaswamy, P Maffi, JF Markmann, P Stock</a:t>
            </a:r>
            <a:endParaRPr lang="en-US" sz="2400" dirty="0"/>
          </a:p>
        </p:txBody>
      </p:sp>
      <p:pic>
        <p:nvPicPr>
          <p:cNvPr id="7" name="Picture 6" descr="IPITA Council - BodegaBay 2013.JPG"/>
          <p:cNvPicPr>
            <a:picLocks noChangeAspect="1"/>
          </p:cNvPicPr>
          <p:nvPr/>
        </p:nvPicPr>
        <p:blipFill>
          <a:blip r:embed="rId2" cstate="print"/>
          <a:stretch>
            <a:fillRect/>
          </a:stretch>
        </p:blipFill>
        <p:spPr>
          <a:xfrm>
            <a:off x="1828800" y="3124200"/>
            <a:ext cx="5029200" cy="3331029"/>
          </a:xfrm>
          <a:prstGeom prst="rect">
            <a:avLst/>
          </a:prstGeom>
        </p:spPr>
      </p:pic>
      <p:sp>
        <p:nvSpPr>
          <p:cNvPr id="4" name="TextBox 3">
            <a:extLst>
              <a:ext uri="{FF2B5EF4-FFF2-40B4-BE49-F238E27FC236}">
                <a16:creationId xmlns:a16="http://schemas.microsoft.com/office/drawing/2014/main" id="{50D8D490-BE89-288D-03AE-B95614909E1D}"/>
              </a:ext>
            </a:extLst>
          </p:cNvPr>
          <p:cNvSpPr txBox="1"/>
          <p:nvPr/>
        </p:nvSpPr>
        <p:spPr>
          <a:xfrm>
            <a:off x="7217428" y="5181600"/>
            <a:ext cx="1623137" cy="646331"/>
          </a:xfrm>
          <a:prstGeom prst="rect">
            <a:avLst/>
          </a:prstGeom>
          <a:noFill/>
        </p:spPr>
        <p:txBody>
          <a:bodyPr wrap="none" rtlCol="0">
            <a:spAutoFit/>
          </a:bodyPr>
          <a:lstStyle/>
          <a:p>
            <a:pPr algn="ctr"/>
            <a:r>
              <a:rPr lang="en-US" dirty="0"/>
              <a:t>Bodega Bay, CA</a:t>
            </a:r>
          </a:p>
          <a:p>
            <a:pPr algn="ctr"/>
            <a:r>
              <a:rPr lang="en-US" dirty="0"/>
              <a:t>2013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BC8887-2DBE-2DA8-C9D9-96D980509D21}"/>
              </a:ext>
            </a:extLst>
          </p:cNvPr>
          <p:cNvSpPr>
            <a:spLocks noGrp="1"/>
          </p:cNvSpPr>
          <p:nvPr>
            <p:ph type="sldNum" sz="quarter" idx="12"/>
          </p:nvPr>
        </p:nvSpPr>
        <p:spPr/>
        <p:txBody>
          <a:bodyPr/>
          <a:lstStyle/>
          <a:p>
            <a:fld id="{3A70D977-2926-44A8-A459-9C8D85568CCA}" type="slidenum">
              <a:rPr lang="en-US" smtClean="0"/>
              <a:t>26</a:t>
            </a:fld>
            <a:endParaRPr lang="en-US"/>
          </a:p>
        </p:txBody>
      </p:sp>
      <p:pic>
        <p:nvPicPr>
          <p:cNvPr id="6" name="Picture 5">
            <a:extLst>
              <a:ext uri="{FF2B5EF4-FFF2-40B4-BE49-F238E27FC236}">
                <a16:creationId xmlns:a16="http://schemas.microsoft.com/office/drawing/2014/main" id="{DB131081-2E9E-96AA-4618-DB0127F718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2800" y="2514600"/>
            <a:ext cx="3860799" cy="2895599"/>
          </a:xfrm>
          <a:prstGeom prst="rect">
            <a:avLst/>
          </a:prstGeom>
        </p:spPr>
      </p:pic>
      <p:sp>
        <p:nvSpPr>
          <p:cNvPr id="8" name="Title 1">
            <a:extLst>
              <a:ext uri="{FF2B5EF4-FFF2-40B4-BE49-F238E27FC236}">
                <a16:creationId xmlns:a16="http://schemas.microsoft.com/office/drawing/2014/main" id="{39459B32-1F18-0CC8-C988-85DA552272AC}"/>
              </a:ext>
            </a:extLst>
          </p:cNvPr>
          <p:cNvSpPr txBox="1">
            <a:spLocks/>
          </p:cNvSpPr>
          <p:nvPr/>
        </p:nvSpPr>
        <p:spPr>
          <a:xfrm>
            <a:off x="457200" y="152400"/>
            <a:ext cx="8229600" cy="68580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t>10</a:t>
            </a:r>
            <a:r>
              <a:rPr lang="en-US" sz="3600" b="1" baseline="30000"/>
              <a:t>th</a:t>
            </a:r>
            <a:r>
              <a:rPr lang="en-US" sz="3600" b="1"/>
              <a:t> IPITA Council (2011-2013)</a:t>
            </a:r>
            <a:endParaRPr lang="en-US" sz="3600" b="1" dirty="0"/>
          </a:p>
        </p:txBody>
      </p:sp>
      <p:sp>
        <p:nvSpPr>
          <p:cNvPr id="9" name="TextBox 8">
            <a:extLst>
              <a:ext uri="{FF2B5EF4-FFF2-40B4-BE49-F238E27FC236}">
                <a16:creationId xmlns:a16="http://schemas.microsoft.com/office/drawing/2014/main" id="{73395B89-065F-07B4-F9F9-BAB17B1E005C}"/>
              </a:ext>
            </a:extLst>
          </p:cNvPr>
          <p:cNvSpPr txBox="1"/>
          <p:nvPr/>
        </p:nvSpPr>
        <p:spPr>
          <a:xfrm>
            <a:off x="3962400" y="5987018"/>
            <a:ext cx="1874359" cy="369332"/>
          </a:xfrm>
          <a:prstGeom prst="rect">
            <a:avLst/>
          </a:prstGeom>
          <a:noFill/>
        </p:spPr>
        <p:txBody>
          <a:bodyPr wrap="none" rtlCol="0">
            <a:spAutoFit/>
          </a:bodyPr>
          <a:lstStyle/>
          <a:p>
            <a:r>
              <a:rPr lang="en-US" b="1" dirty="0"/>
              <a:t>Oxford, UK - 2013</a:t>
            </a:r>
          </a:p>
        </p:txBody>
      </p:sp>
      <p:pic>
        <p:nvPicPr>
          <p:cNvPr id="13" name="Picture 12" descr="A group of people standing outside a building&#10;&#10;Description automatically generated">
            <a:extLst>
              <a:ext uri="{FF2B5EF4-FFF2-40B4-BE49-F238E27FC236}">
                <a16:creationId xmlns:a16="http://schemas.microsoft.com/office/drawing/2014/main" id="{6FE0AE25-12C7-A3EF-99CF-D30743C86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1" y="2514599"/>
            <a:ext cx="3860799" cy="2895599"/>
          </a:xfrm>
          <a:prstGeom prst="rect">
            <a:avLst/>
          </a:prstGeom>
        </p:spPr>
      </p:pic>
    </p:spTree>
    <p:extLst>
      <p:ext uri="{BB962C8B-B14F-4D97-AF65-F5344CB8AC3E}">
        <p14:creationId xmlns:p14="http://schemas.microsoft.com/office/powerpoint/2010/main" val="376553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11</a:t>
            </a:r>
            <a:r>
              <a:rPr lang="en-US" sz="3600" b="1" baseline="30000" dirty="0"/>
              <a:t>th</a:t>
            </a:r>
            <a:r>
              <a:rPr lang="en-US" sz="3600" b="1" dirty="0"/>
              <a:t> IPITA Council (2013-2015)</a:t>
            </a:r>
          </a:p>
        </p:txBody>
      </p:sp>
      <p:sp>
        <p:nvSpPr>
          <p:cNvPr id="5" name="Slide Number Placeholder 4"/>
          <p:cNvSpPr>
            <a:spLocks noGrp="1"/>
          </p:cNvSpPr>
          <p:nvPr>
            <p:ph type="sldNum" sz="quarter" idx="12"/>
          </p:nvPr>
        </p:nvSpPr>
        <p:spPr/>
        <p:txBody>
          <a:bodyPr/>
          <a:lstStyle/>
          <a:p>
            <a:fld id="{3A70D977-2926-44A8-A459-9C8D85568CCA}" type="slidenum">
              <a:rPr lang="en-US" smtClean="0"/>
              <a:t>27</a:t>
            </a:fld>
            <a:endParaRPr lang="en-US"/>
          </a:p>
        </p:txBody>
      </p:sp>
      <p:sp>
        <p:nvSpPr>
          <p:cNvPr id="6" name="Content Placeholder 5"/>
          <p:cNvSpPr>
            <a:spLocks noGrp="1"/>
          </p:cNvSpPr>
          <p:nvPr>
            <p:ph idx="1"/>
          </p:nvPr>
        </p:nvSpPr>
        <p:spPr>
          <a:xfrm>
            <a:off x="457200" y="1524000"/>
            <a:ext cx="8458200" cy="2590800"/>
          </a:xfrm>
        </p:spPr>
        <p:txBody>
          <a:bodyPr>
            <a:normAutofit/>
          </a:bodyPr>
          <a:lstStyle/>
          <a:p>
            <a:pPr fontAlgn="ctr">
              <a:tabLst>
                <a:tab pos="3200400" algn="l"/>
              </a:tabLst>
            </a:pPr>
            <a:r>
              <a:rPr lang="en-US" sz="1800" dirty="0"/>
              <a:t>President:  	BJ Hering</a:t>
            </a:r>
          </a:p>
          <a:p>
            <a:pPr fontAlgn="ctr">
              <a:tabLst>
                <a:tab pos="3200400" algn="l"/>
              </a:tabLst>
            </a:pPr>
            <a:r>
              <a:rPr lang="en-US" sz="1800" dirty="0"/>
              <a:t>President-Elect:	JS Odorico</a:t>
            </a:r>
          </a:p>
          <a:p>
            <a:pPr fontAlgn="ctr">
              <a:tabLst>
                <a:tab pos="3200400" algn="l"/>
              </a:tabLst>
            </a:pPr>
            <a:r>
              <a:rPr lang="en-US" sz="1800" dirty="0"/>
              <a:t>Immediate Past-President: 	PRV Johnson</a:t>
            </a:r>
          </a:p>
          <a:p>
            <a:pPr fontAlgn="ctr">
              <a:tabLst>
                <a:tab pos="3200400" algn="l"/>
              </a:tabLst>
            </a:pPr>
            <a:r>
              <a:rPr lang="en-US" sz="1800" dirty="0"/>
              <a:t>Secretary:  	JF Markmann</a:t>
            </a:r>
          </a:p>
          <a:p>
            <a:pPr fontAlgn="ctr">
              <a:tabLst>
                <a:tab pos="3200400" algn="l"/>
              </a:tabLst>
            </a:pPr>
            <a:r>
              <a:rPr lang="en-US" sz="1800" dirty="0"/>
              <a:t>Treasurer:	T Berney</a:t>
            </a:r>
          </a:p>
          <a:p>
            <a:pPr fontAlgn="ctr">
              <a:tabLst>
                <a:tab pos="3200400" algn="l"/>
              </a:tabLst>
            </a:pPr>
            <a:r>
              <a:rPr lang="en-US" sz="1800" dirty="0"/>
              <a:t>Councilors:  	M Gotoh, R Kandaswamy, T Kay, </a:t>
            </a:r>
            <a:br>
              <a:rPr lang="en-US" sz="1800" dirty="0"/>
            </a:br>
            <a:r>
              <a:rPr lang="en-US" sz="1800" dirty="0"/>
              <a:t>	B Ludwig, P Stock</a:t>
            </a:r>
            <a:endParaRPr lang="en-US" sz="2400" dirty="0"/>
          </a:p>
        </p:txBody>
      </p:sp>
      <p:pic>
        <p:nvPicPr>
          <p:cNvPr id="21" name="Picture 2" descr="IMG_5602">
            <a:extLst>
              <a:ext uri="{FF2B5EF4-FFF2-40B4-BE49-F238E27FC236}">
                <a16:creationId xmlns:a16="http://schemas.microsoft.com/office/drawing/2014/main" id="{FADD81E7-0BE6-4C65-E072-57E6835D9A31}"/>
              </a:ext>
            </a:extLst>
          </p:cNvPr>
          <p:cNvPicPr>
            <a:picLocks noGrp="1" noChangeAspect="1" noChangeArrowheads="1"/>
          </p:cNvPicPr>
          <p:nvPr isPhoto="1"/>
        </p:nvPicPr>
        <p:blipFill rotWithShape="1">
          <a:blip r:embed="rId2" cstate="print">
            <a:extLst>
              <a:ext uri="{28A0092B-C50C-407E-A947-70E740481C1C}">
                <a14:useLocalDpi xmlns:a14="http://schemas.microsoft.com/office/drawing/2010/main" val="0"/>
              </a:ext>
            </a:extLst>
          </a:blip>
          <a:srcRect l="49059" t="27552" r="21825" b="31950"/>
          <a:stretch/>
        </p:blipFill>
        <p:spPr bwMode="auto">
          <a:xfrm>
            <a:off x="855148" y="5427229"/>
            <a:ext cx="1096562" cy="114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5D3F335-76BC-86A0-51A9-8F434607C7A4}"/>
              </a:ext>
            </a:extLst>
          </p:cNvPr>
          <p:cNvPicPr>
            <a:picLocks noChangeAspect="1"/>
          </p:cNvPicPr>
          <p:nvPr/>
        </p:nvPicPr>
        <p:blipFill>
          <a:blip r:embed="rId3"/>
          <a:stretch>
            <a:fillRect/>
          </a:stretch>
        </p:blipFill>
        <p:spPr>
          <a:xfrm>
            <a:off x="2472977" y="5432191"/>
            <a:ext cx="798099" cy="1115861"/>
          </a:xfrm>
          <a:prstGeom prst="rect">
            <a:avLst/>
          </a:prstGeom>
        </p:spPr>
      </p:pic>
      <p:pic>
        <p:nvPicPr>
          <p:cNvPr id="4" name="Picture 3">
            <a:extLst>
              <a:ext uri="{FF2B5EF4-FFF2-40B4-BE49-F238E27FC236}">
                <a16:creationId xmlns:a16="http://schemas.microsoft.com/office/drawing/2014/main" id="{404791D3-627D-55D3-8294-99B1C5382E42}"/>
              </a:ext>
            </a:extLst>
          </p:cNvPr>
          <p:cNvPicPr>
            <a:picLocks noChangeAspect="1"/>
          </p:cNvPicPr>
          <p:nvPr/>
        </p:nvPicPr>
        <p:blipFill>
          <a:blip r:embed="rId4"/>
          <a:stretch>
            <a:fillRect/>
          </a:stretch>
        </p:blipFill>
        <p:spPr>
          <a:xfrm>
            <a:off x="3723027" y="5521572"/>
            <a:ext cx="986533" cy="986533"/>
          </a:xfrm>
          <a:prstGeom prst="rect">
            <a:avLst/>
          </a:prstGeom>
        </p:spPr>
      </p:pic>
      <p:pic>
        <p:nvPicPr>
          <p:cNvPr id="7" name="Picture 6">
            <a:extLst>
              <a:ext uri="{FF2B5EF4-FFF2-40B4-BE49-F238E27FC236}">
                <a16:creationId xmlns:a16="http://schemas.microsoft.com/office/drawing/2014/main" id="{5E09BC2B-706F-9604-8EBE-8FD1D35709AE}"/>
              </a:ext>
            </a:extLst>
          </p:cNvPr>
          <p:cNvPicPr>
            <a:picLocks noChangeAspect="1"/>
          </p:cNvPicPr>
          <p:nvPr/>
        </p:nvPicPr>
        <p:blipFill>
          <a:blip r:embed="rId5"/>
          <a:stretch>
            <a:fillRect/>
          </a:stretch>
        </p:blipFill>
        <p:spPr>
          <a:xfrm>
            <a:off x="5097258" y="5443098"/>
            <a:ext cx="1065925" cy="1065925"/>
          </a:xfrm>
          <a:prstGeom prst="rect">
            <a:avLst/>
          </a:prstGeom>
        </p:spPr>
      </p:pic>
      <p:pic>
        <p:nvPicPr>
          <p:cNvPr id="8" name="Picture 7">
            <a:extLst>
              <a:ext uri="{FF2B5EF4-FFF2-40B4-BE49-F238E27FC236}">
                <a16:creationId xmlns:a16="http://schemas.microsoft.com/office/drawing/2014/main" id="{9405CD6C-FC08-CAAB-318B-7AE6D8963DAF}"/>
              </a:ext>
            </a:extLst>
          </p:cNvPr>
          <p:cNvPicPr>
            <a:picLocks noChangeAspect="1"/>
          </p:cNvPicPr>
          <p:nvPr/>
        </p:nvPicPr>
        <p:blipFill>
          <a:blip r:embed="rId6"/>
          <a:stretch>
            <a:fillRect/>
          </a:stretch>
        </p:blipFill>
        <p:spPr>
          <a:xfrm flipH="1">
            <a:off x="6780398" y="5443099"/>
            <a:ext cx="968357" cy="1065006"/>
          </a:xfrm>
          <a:prstGeom prst="rect">
            <a:avLst/>
          </a:prstGeom>
        </p:spPr>
      </p:pic>
      <p:pic>
        <p:nvPicPr>
          <p:cNvPr id="10" name="Picture 9">
            <a:extLst>
              <a:ext uri="{FF2B5EF4-FFF2-40B4-BE49-F238E27FC236}">
                <a16:creationId xmlns:a16="http://schemas.microsoft.com/office/drawing/2014/main" id="{62E68F57-9CFD-D57E-E82F-192380C6A04B}"/>
              </a:ext>
            </a:extLst>
          </p:cNvPr>
          <p:cNvPicPr>
            <a:picLocks noChangeAspect="1"/>
          </p:cNvPicPr>
          <p:nvPr/>
        </p:nvPicPr>
        <p:blipFill>
          <a:blip r:embed="rId7"/>
          <a:stretch>
            <a:fillRect/>
          </a:stretch>
        </p:blipFill>
        <p:spPr>
          <a:xfrm>
            <a:off x="5018362" y="4023095"/>
            <a:ext cx="1131958" cy="1131958"/>
          </a:xfrm>
          <a:prstGeom prst="rect">
            <a:avLst/>
          </a:prstGeom>
        </p:spPr>
      </p:pic>
      <p:pic>
        <p:nvPicPr>
          <p:cNvPr id="11" name="Picture 10">
            <a:extLst>
              <a:ext uri="{FF2B5EF4-FFF2-40B4-BE49-F238E27FC236}">
                <a16:creationId xmlns:a16="http://schemas.microsoft.com/office/drawing/2014/main" id="{B29AACA5-D651-509B-8D3C-809DDB523262}"/>
              </a:ext>
            </a:extLst>
          </p:cNvPr>
          <p:cNvPicPr>
            <a:picLocks noChangeAspect="1"/>
          </p:cNvPicPr>
          <p:nvPr/>
        </p:nvPicPr>
        <p:blipFill>
          <a:blip r:embed="rId8"/>
          <a:stretch>
            <a:fillRect/>
          </a:stretch>
        </p:blipFill>
        <p:spPr>
          <a:xfrm>
            <a:off x="2302719" y="4023095"/>
            <a:ext cx="1029233" cy="1131959"/>
          </a:xfrm>
          <a:prstGeom prst="rect">
            <a:avLst/>
          </a:prstGeom>
        </p:spPr>
      </p:pic>
      <p:pic>
        <p:nvPicPr>
          <p:cNvPr id="12" name="Picture 11">
            <a:extLst>
              <a:ext uri="{FF2B5EF4-FFF2-40B4-BE49-F238E27FC236}">
                <a16:creationId xmlns:a16="http://schemas.microsoft.com/office/drawing/2014/main" id="{C37708D1-37F8-1620-A315-88466755573E}"/>
              </a:ext>
            </a:extLst>
          </p:cNvPr>
          <p:cNvPicPr>
            <a:picLocks noChangeAspect="1"/>
          </p:cNvPicPr>
          <p:nvPr/>
        </p:nvPicPr>
        <p:blipFill>
          <a:blip r:embed="rId9"/>
          <a:stretch>
            <a:fillRect/>
          </a:stretch>
        </p:blipFill>
        <p:spPr>
          <a:xfrm>
            <a:off x="6713233" y="4026653"/>
            <a:ext cx="1025997" cy="1128399"/>
          </a:xfrm>
          <a:prstGeom prst="rect">
            <a:avLst/>
          </a:prstGeom>
        </p:spPr>
      </p:pic>
      <p:pic>
        <p:nvPicPr>
          <p:cNvPr id="20" name="Picture 4" descr="Paul Johnson – The Conversation">
            <a:extLst>
              <a:ext uri="{FF2B5EF4-FFF2-40B4-BE49-F238E27FC236}">
                <a16:creationId xmlns:a16="http://schemas.microsoft.com/office/drawing/2014/main" id="{855D07DE-8E0A-B259-E98C-81A90EF1FF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0105" y="4017694"/>
            <a:ext cx="1181467" cy="11814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erson in a white coat and red tie&#10;&#10;Description automatically generated">
            <a:extLst>
              <a:ext uri="{FF2B5EF4-FFF2-40B4-BE49-F238E27FC236}">
                <a16:creationId xmlns:a16="http://schemas.microsoft.com/office/drawing/2014/main" id="{8A58B094-741B-BE89-91DF-41D126FF8C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5025" y="3982656"/>
            <a:ext cx="1064861" cy="118146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11</a:t>
            </a:r>
            <a:r>
              <a:rPr lang="en-US" sz="3600" b="1" baseline="30000" dirty="0"/>
              <a:t>th</a:t>
            </a:r>
            <a:r>
              <a:rPr lang="en-US" sz="3600" b="1" dirty="0"/>
              <a:t> &amp; 12</a:t>
            </a:r>
            <a:r>
              <a:rPr lang="en-US" sz="3600" b="1" baseline="30000" dirty="0"/>
              <a:t>th</a:t>
            </a:r>
            <a:r>
              <a:rPr lang="en-US" sz="3600" b="1" dirty="0"/>
              <a:t> IPITA Council in Australia 2015</a:t>
            </a:r>
          </a:p>
        </p:txBody>
      </p:sp>
      <p:sp>
        <p:nvSpPr>
          <p:cNvPr id="5" name="Slide Number Placeholder 4"/>
          <p:cNvSpPr>
            <a:spLocks noGrp="1"/>
          </p:cNvSpPr>
          <p:nvPr>
            <p:ph type="sldNum" sz="quarter" idx="12"/>
          </p:nvPr>
        </p:nvSpPr>
        <p:spPr>
          <a:xfrm>
            <a:off x="6553200" y="6441283"/>
            <a:ext cx="2133600" cy="365125"/>
          </a:xfrm>
        </p:spPr>
        <p:txBody>
          <a:bodyPr/>
          <a:lstStyle/>
          <a:p>
            <a:fld id="{3A70D977-2926-44A8-A459-9C8D85568CCA}" type="slidenum">
              <a:rPr lang="en-US" smtClean="0"/>
              <a:t>28</a:t>
            </a:fld>
            <a:endParaRPr lang="en-US" dirty="0"/>
          </a:p>
        </p:txBody>
      </p:sp>
      <p:pic>
        <p:nvPicPr>
          <p:cNvPr id="16" name="Picture 15" descr="A person in a green shirt talking on a cell phone&#10;&#10;Description automatically generated">
            <a:extLst>
              <a:ext uri="{FF2B5EF4-FFF2-40B4-BE49-F238E27FC236}">
                <a16:creationId xmlns:a16="http://schemas.microsoft.com/office/drawing/2014/main" id="{1E475A15-083F-8316-C84E-9C094730E3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095" y="3055938"/>
            <a:ext cx="1695450" cy="1695450"/>
          </a:xfrm>
          <a:prstGeom prst="rect">
            <a:avLst/>
          </a:prstGeom>
        </p:spPr>
      </p:pic>
      <p:pic>
        <p:nvPicPr>
          <p:cNvPr id="18" name="Picture 17" descr="A person with grey hair&#10;&#10;Description automatically generated">
            <a:extLst>
              <a:ext uri="{FF2B5EF4-FFF2-40B4-BE49-F238E27FC236}">
                <a16:creationId xmlns:a16="http://schemas.microsoft.com/office/drawing/2014/main" id="{491352C6-5F27-3C63-F822-197EA3AB6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003" y="4745833"/>
            <a:ext cx="1695450" cy="1695450"/>
          </a:xfrm>
          <a:prstGeom prst="rect">
            <a:avLst/>
          </a:prstGeom>
        </p:spPr>
      </p:pic>
      <p:pic>
        <p:nvPicPr>
          <p:cNvPr id="22" name="Picture 21" descr="A person wearing glasses and smiling&#10;&#10;Description automatically generated">
            <a:extLst>
              <a:ext uri="{FF2B5EF4-FFF2-40B4-BE49-F238E27FC236}">
                <a16:creationId xmlns:a16="http://schemas.microsoft.com/office/drawing/2014/main" id="{55D2F208-372B-9450-E41C-32F1D3B8D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516" y="4745833"/>
            <a:ext cx="1695450" cy="1695450"/>
          </a:xfrm>
          <a:prstGeom prst="rect">
            <a:avLst/>
          </a:prstGeom>
        </p:spPr>
      </p:pic>
      <p:pic>
        <p:nvPicPr>
          <p:cNvPr id="24" name="Picture 23" descr="A person wearing glasses and a black coat&#10;&#10;Description automatically generated">
            <a:extLst>
              <a:ext uri="{FF2B5EF4-FFF2-40B4-BE49-F238E27FC236}">
                <a16:creationId xmlns:a16="http://schemas.microsoft.com/office/drawing/2014/main" id="{1C23C5F3-F0E1-A881-F8A5-7D7A09DDA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6095" y="1360488"/>
            <a:ext cx="1695450" cy="1695450"/>
          </a:xfrm>
          <a:prstGeom prst="rect">
            <a:avLst/>
          </a:prstGeom>
        </p:spPr>
      </p:pic>
      <p:pic>
        <p:nvPicPr>
          <p:cNvPr id="28" name="Picture 27" descr="A group of people posing for a photo&#10;&#10;Description automatically generated">
            <a:extLst>
              <a:ext uri="{FF2B5EF4-FFF2-40B4-BE49-F238E27FC236}">
                <a16:creationId xmlns:a16="http://schemas.microsoft.com/office/drawing/2014/main" id="{097C2AFC-BBD8-E8E7-DD60-2F55592CA135}"/>
              </a:ext>
            </a:extLst>
          </p:cNvPr>
          <p:cNvPicPr>
            <a:picLocks noChangeAspect="1"/>
          </p:cNvPicPr>
          <p:nvPr/>
        </p:nvPicPr>
        <p:blipFill rotWithShape="1">
          <a:blip r:embed="rId6">
            <a:extLst>
              <a:ext uri="{28A0092B-C50C-407E-A947-70E740481C1C}">
                <a14:useLocalDpi xmlns:a14="http://schemas.microsoft.com/office/drawing/2010/main" val="0"/>
              </a:ext>
            </a:extLst>
          </a:blip>
          <a:srcRect t="21087"/>
          <a:stretch/>
        </p:blipFill>
        <p:spPr>
          <a:xfrm>
            <a:off x="2103095" y="1377951"/>
            <a:ext cx="4779794" cy="2828925"/>
          </a:xfrm>
          <a:prstGeom prst="rect">
            <a:avLst/>
          </a:prstGeom>
        </p:spPr>
      </p:pic>
      <p:pic>
        <p:nvPicPr>
          <p:cNvPr id="32" name="Picture 31" descr="A person with his finger in his mouth&#10;&#10;Description automatically generated">
            <a:extLst>
              <a:ext uri="{FF2B5EF4-FFF2-40B4-BE49-F238E27FC236}">
                <a16:creationId xmlns:a16="http://schemas.microsoft.com/office/drawing/2014/main" id="{6D695402-DB5B-1AE9-5EE0-C4E7AFCD1F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158" y="3050383"/>
            <a:ext cx="1695450" cy="1695450"/>
          </a:xfrm>
          <a:prstGeom prst="rect">
            <a:avLst/>
          </a:prstGeom>
        </p:spPr>
      </p:pic>
      <p:pic>
        <p:nvPicPr>
          <p:cNvPr id="36" name="Picture 35" descr="A person with grey hair&#10;&#10;Description automatically generated">
            <a:extLst>
              <a:ext uri="{FF2B5EF4-FFF2-40B4-BE49-F238E27FC236}">
                <a16:creationId xmlns:a16="http://schemas.microsoft.com/office/drawing/2014/main" id="{54692B30-1C67-9FAD-64EE-58414C9650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360488"/>
            <a:ext cx="1695450" cy="1695450"/>
          </a:xfrm>
          <a:prstGeom prst="rect">
            <a:avLst/>
          </a:prstGeom>
        </p:spPr>
      </p:pic>
      <p:pic>
        <p:nvPicPr>
          <p:cNvPr id="38" name="Picture 37" descr="A person wearing a green hat&#10;&#10;Description automatically generated">
            <a:extLst>
              <a:ext uri="{FF2B5EF4-FFF2-40B4-BE49-F238E27FC236}">
                <a16:creationId xmlns:a16="http://schemas.microsoft.com/office/drawing/2014/main" id="{B95F9D08-C2BB-A647-BCD7-DCEF5E1535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5309" y="4745833"/>
            <a:ext cx="1695450" cy="1695450"/>
          </a:xfrm>
          <a:prstGeom prst="rect">
            <a:avLst/>
          </a:prstGeom>
        </p:spPr>
      </p:pic>
      <p:pic>
        <p:nvPicPr>
          <p:cNvPr id="40" name="Picture 39" descr="A person in a hat&#10;&#10;Description automatically generated">
            <a:extLst>
              <a:ext uri="{FF2B5EF4-FFF2-40B4-BE49-F238E27FC236}">
                <a16:creationId xmlns:a16="http://schemas.microsoft.com/office/drawing/2014/main" id="{C6705F3A-40B9-AA51-C488-AB8131EE4F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0759" y="4745833"/>
            <a:ext cx="1695450" cy="1695450"/>
          </a:xfrm>
          <a:prstGeom prst="rect">
            <a:avLst/>
          </a:prstGeom>
        </p:spPr>
      </p:pic>
      <p:pic>
        <p:nvPicPr>
          <p:cNvPr id="42" name="Picture 41" descr="A person looking at another person&#10;&#10;Description automatically generated">
            <a:extLst>
              <a:ext uri="{FF2B5EF4-FFF2-40B4-BE49-F238E27FC236}">
                <a16:creationId xmlns:a16="http://schemas.microsoft.com/office/drawing/2014/main" id="{7566CE38-0F37-4322-8A6C-BCCB31141A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6095" y="4751388"/>
            <a:ext cx="1695450" cy="1695450"/>
          </a:xfrm>
          <a:prstGeom prst="rect">
            <a:avLst/>
          </a:prstGeom>
        </p:spPr>
      </p:pic>
      <p:sp>
        <p:nvSpPr>
          <p:cNvPr id="43" name="TextBox 42">
            <a:extLst>
              <a:ext uri="{FF2B5EF4-FFF2-40B4-BE49-F238E27FC236}">
                <a16:creationId xmlns:a16="http://schemas.microsoft.com/office/drawing/2014/main" id="{A10BFAAF-4844-6DE2-12B6-01188F7C3DF0}"/>
              </a:ext>
            </a:extLst>
          </p:cNvPr>
          <p:cNvSpPr txBox="1"/>
          <p:nvPr/>
        </p:nvSpPr>
        <p:spPr>
          <a:xfrm>
            <a:off x="2191791" y="4307077"/>
            <a:ext cx="4497450" cy="338554"/>
          </a:xfrm>
          <a:prstGeom prst="rect">
            <a:avLst/>
          </a:prstGeom>
          <a:noFill/>
        </p:spPr>
        <p:txBody>
          <a:bodyPr wrap="none" rtlCol="0">
            <a:spAutoFit/>
          </a:bodyPr>
          <a:lstStyle/>
          <a:p>
            <a:r>
              <a:rPr lang="en-US" sz="1600" b="1" dirty="0"/>
              <a:t>Council Retreat – Flinders, Victoria, Australia - 2015</a:t>
            </a:r>
          </a:p>
        </p:txBody>
      </p:sp>
    </p:spTree>
    <p:extLst>
      <p:ext uri="{BB962C8B-B14F-4D97-AF65-F5344CB8AC3E}">
        <p14:creationId xmlns:p14="http://schemas.microsoft.com/office/powerpoint/2010/main" val="2726938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12</a:t>
            </a:r>
            <a:r>
              <a:rPr lang="en-US" sz="3600" b="1" baseline="30000" dirty="0"/>
              <a:t>th</a:t>
            </a:r>
            <a:r>
              <a:rPr lang="en-US" sz="3600" b="1" dirty="0"/>
              <a:t> IPITA Council (2015-2017)</a:t>
            </a:r>
          </a:p>
        </p:txBody>
      </p:sp>
      <p:sp>
        <p:nvSpPr>
          <p:cNvPr id="5" name="Slide Number Placeholder 4"/>
          <p:cNvSpPr>
            <a:spLocks noGrp="1"/>
          </p:cNvSpPr>
          <p:nvPr>
            <p:ph type="sldNum" sz="quarter" idx="12"/>
          </p:nvPr>
        </p:nvSpPr>
        <p:spPr>
          <a:xfrm>
            <a:off x="6553200" y="6492875"/>
            <a:ext cx="2133600" cy="365125"/>
          </a:xfrm>
        </p:spPr>
        <p:txBody>
          <a:bodyPr/>
          <a:lstStyle/>
          <a:p>
            <a:fld id="{3A70D977-2926-44A8-A459-9C8D85568CCA}" type="slidenum">
              <a:rPr lang="en-US" smtClean="0"/>
              <a:t>29</a:t>
            </a:fld>
            <a:endParaRPr lang="en-US" dirty="0"/>
          </a:p>
        </p:txBody>
      </p:sp>
      <p:sp>
        <p:nvSpPr>
          <p:cNvPr id="6" name="Content Placeholder 5"/>
          <p:cNvSpPr>
            <a:spLocks noGrp="1"/>
          </p:cNvSpPr>
          <p:nvPr>
            <p:ph idx="1"/>
          </p:nvPr>
        </p:nvSpPr>
        <p:spPr>
          <a:xfrm>
            <a:off x="457200" y="1350178"/>
            <a:ext cx="8458200" cy="2590800"/>
          </a:xfrm>
        </p:spPr>
        <p:txBody>
          <a:bodyPr>
            <a:normAutofit lnSpcReduction="10000"/>
          </a:bodyPr>
          <a:lstStyle/>
          <a:p>
            <a:pPr fontAlgn="ctr">
              <a:tabLst>
                <a:tab pos="3200400" algn="l"/>
              </a:tabLst>
            </a:pPr>
            <a:r>
              <a:rPr lang="en-US" sz="1800" dirty="0"/>
              <a:t>President:  	JS Odorico</a:t>
            </a:r>
          </a:p>
          <a:p>
            <a:pPr fontAlgn="ctr">
              <a:tabLst>
                <a:tab pos="3200400" algn="l"/>
              </a:tabLst>
            </a:pPr>
            <a:r>
              <a:rPr lang="en-US" sz="1800" dirty="0"/>
              <a:t>President-Elect:	T Berney</a:t>
            </a:r>
          </a:p>
          <a:p>
            <a:pPr fontAlgn="ctr">
              <a:tabLst>
                <a:tab pos="3200400" algn="l"/>
              </a:tabLst>
            </a:pPr>
            <a:r>
              <a:rPr lang="en-US" sz="1800" dirty="0"/>
              <a:t>Immediate Past-President: 	BJ Hering</a:t>
            </a:r>
          </a:p>
          <a:p>
            <a:pPr fontAlgn="ctr">
              <a:tabLst>
                <a:tab pos="3200400" algn="l"/>
              </a:tabLst>
            </a:pPr>
            <a:r>
              <a:rPr lang="en-US" sz="1800" dirty="0"/>
              <a:t>Secretary:  	JF Markmann</a:t>
            </a:r>
          </a:p>
          <a:p>
            <a:pPr fontAlgn="ctr">
              <a:tabLst>
                <a:tab pos="3200400" algn="l"/>
              </a:tabLst>
            </a:pPr>
            <a:r>
              <a:rPr lang="en-US" sz="1800" dirty="0"/>
              <a:t>Treasurer:	R Kandaswamy</a:t>
            </a:r>
          </a:p>
          <a:p>
            <a:pPr fontAlgn="ctr">
              <a:tabLst>
                <a:tab pos="3200400" algn="l"/>
              </a:tabLst>
            </a:pPr>
            <a:r>
              <a:rPr lang="en-US" sz="1800" dirty="0"/>
              <a:t>Councilors:  	T Kay, T Kenmochi, B Ludwig, </a:t>
            </a:r>
            <a:br>
              <a:rPr lang="en-US" sz="1800" dirty="0"/>
            </a:br>
            <a:r>
              <a:rPr lang="en-US" sz="1800" dirty="0"/>
              <a:t>	L Piemonti, M Rickels</a:t>
            </a:r>
          </a:p>
          <a:p>
            <a:pPr fontAlgn="ctr">
              <a:tabLst>
                <a:tab pos="3200400" algn="l"/>
              </a:tabLst>
            </a:pPr>
            <a:r>
              <a:rPr lang="en-US" sz="1800" dirty="0"/>
              <a:t>Ex-Officio	PRV Johnson</a:t>
            </a:r>
            <a:endParaRPr lang="en-US" sz="2400" dirty="0"/>
          </a:p>
        </p:txBody>
      </p:sp>
      <p:pic>
        <p:nvPicPr>
          <p:cNvPr id="4" name="Picture 3">
            <a:extLst>
              <a:ext uri="{FF2B5EF4-FFF2-40B4-BE49-F238E27FC236}">
                <a16:creationId xmlns:a16="http://schemas.microsoft.com/office/drawing/2014/main" id="{404791D3-627D-55D3-8294-99B1C5382E42}"/>
              </a:ext>
            </a:extLst>
          </p:cNvPr>
          <p:cNvPicPr>
            <a:picLocks noChangeAspect="1"/>
          </p:cNvPicPr>
          <p:nvPr/>
        </p:nvPicPr>
        <p:blipFill>
          <a:blip r:embed="rId2"/>
          <a:stretch>
            <a:fillRect/>
          </a:stretch>
        </p:blipFill>
        <p:spPr>
          <a:xfrm>
            <a:off x="628635" y="5385483"/>
            <a:ext cx="1091764" cy="1091764"/>
          </a:xfrm>
          <a:prstGeom prst="rect">
            <a:avLst/>
          </a:prstGeom>
        </p:spPr>
      </p:pic>
      <p:pic>
        <p:nvPicPr>
          <p:cNvPr id="10" name="Picture 9">
            <a:extLst>
              <a:ext uri="{FF2B5EF4-FFF2-40B4-BE49-F238E27FC236}">
                <a16:creationId xmlns:a16="http://schemas.microsoft.com/office/drawing/2014/main" id="{62E68F57-9CFD-D57E-E82F-192380C6A04B}"/>
              </a:ext>
            </a:extLst>
          </p:cNvPr>
          <p:cNvPicPr>
            <a:picLocks noChangeAspect="1"/>
          </p:cNvPicPr>
          <p:nvPr/>
        </p:nvPicPr>
        <p:blipFill>
          <a:blip r:embed="rId3"/>
          <a:stretch>
            <a:fillRect/>
          </a:stretch>
        </p:blipFill>
        <p:spPr>
          <a:xfrm>
            <a:off x="5254401" y="4004370"/>
            <a:ext cx="1232141" cy="1232141"/>
          </a:xfrm>
          <a:prstGeom prst="rect">
            <a:avLst/>
          </a:prstGeom>
        </p:spPr>
      </p:pic>
      <p:pic>
        <p:nvPicPr>
          <p:cNvPr id="11" name="Picture 10">
            <a:extLst>
              <a:ext uri="{FF2B5EF4-FFF2-40B4-BE49-F238E27FC236}">
                <a16:creationId xmlns:a16="http://schemas.microsoft.com/office/drawing/2014/main" id="{B29AACA5-D651-509B-8D3C-809DDB523262}"/>
              </a:ext>
            </a:extLst>
          </p:cNvPr>
          <p:cNvPicPr>
            <a:picLocks noChangeAspect="1"/>
          </p:cNvPicPr>
          <p:nvPr/>
        </p:nvPicPr>
        <p:blipFill>
          <a:blip r:embed="rId4"/>
          <a:stretch>
            <a:fillRect/>
          </a:stretch>
        </p:blipFill>
        <p:spPr>
          <a:xfrm>
            <a:off x="980719" y="4027537"/>
            <a:ext cx="1067516" cy="1174063"/>
          </a:xfrm>
          <a:prstGeom prst="rect">
            <a:avLst/>
          </a:prstGeom>
        </p:spPr>
      </p:pic>
      <p:pic>
        <p:nvPicPr>
          <p:cNvPr id="12" name="Picture 11">
            <a:extLst>
              <a:ext uri="{FF2B5EF4-FFF2-40B4-BE49-F238E27FC236}">
                <a16:creationId xmlns:a16="http://schemas.microsoft.com/office/drawing/2014/main" id="{C37708D1-37F8-1620-A315-88466755573E}"/>
              </a:ext>
            </a:extLst>
          </p:cNvPr>
          <p:cNvPicPr>
            <a:picLocks noChangeAspect="1"/>
          </p:cNvPicPr>
          <p:nvPr/>
        </p:nvPicPr>
        <p:blipFill>
          <a:blip r:embed="rId5"/>
          <a:stretch>
            <a:fillRect/>
          </a:stretch>
        </p:blipFill>
        <p:spPr>
          <a:xfrm>
            <a:off x="2282490" y="4017311"/>
            <a:ext cx="1108558" cy="1219200"/>
          </a:xfrm>
          <a:prstGeom prst="rect">
            <a:avLst/>
          </a:prstGeom>
        </p:spPr>
      </p:pic>
      <p:pic>
        <p:nvPicPr>
          <p:cNvPr id="17" name="Picture 16" descr="BJHering - HCH Award - Cropped - 2010.JPG">
            <a:extLst>
              <a:ext uri="{FF2B5EF4-FFF2-40B4-BE49-F238E27FC236}">
                <a16:creationId xmlns:a16="http://schemas.microsoft.com/office/drawing/2014/main" id="{6834C178-041A-882A-C513-C4F81E9C7BD2}"/>
              </a:ext>
            </a:extLst>
          </p:cNvPr>
          <p:cNvPicPr>
            <a:picLocks noChangeAspect="1"/>
          </p:cNvPicPr>
          <p:nvPr/>
        </p:nvPicPr>
        <p:blipFill>
          <a:blip r:embed="rId6" cstate="print"/>
          <a:stretch>
            <a:fillRect/>
          </a:stretch>
        </p:blipFill>
        <p:spPr>
          <a:xfrm>
            <a:off x="3782814" y="4004967"/>
            <a:ext cx="1098870" cy="1219201"/>
          </a:xfrm>
          <a:prstGeom prst="rect">
            <a:avLst/>
          </a:prstGeom>
        </p:spPr>
      </p:pic>
      <p:pic>
        <p:nvPicPr>
          <p:cNvPr id="20" name="Picture 6">
            <a:extLst>
              <a:ext uri="{FF2B5EF4-FFF2-40B4-BE49-F238E27FC236}">
                <a16:creationId xmlns:a16="http://schemas.microsoft.com/office/drawing/2014/main" id="{022A97A7-0C8A-65A6-71B5-8454BE4D90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640" y="4017311"/>
            <a:ext cx="1219202" cy="12192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ichael R. Rickels, MD, MS profile | PennMedicine.org">
            <a:extLst>
              <a:ext uri="{FF2B5EF4-FFF2-40B4-BE49-F238E27FC236}">
                <a16:creationId xmlns:a16="http://schemas.microsoft.com/office/drawing/2014/main" id="{56FA744A-99E6-2ACD-58FF-0A923C0E61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912" y="5385483"/>
            <a:ext cx="833904" cy="11176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A65F2E3D-2315-F6CF-12F9-9214CA134D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5003" y="5368689"/>
            <a:ext cx="1123891" cy="11238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FDB792EE-E260-E4BE-38C0-A50FA72B1306}"/>
              </a:ext>
            </a:extLst>
          </p:cNvPr>
          <p:cNvPicPr>
            <a:picLocks noChangeAspect="1"/>
          </p:cNvPicPr>
          <p:nvPr/>
        </p:nvPicPr>
        <p:blipFill>
          <a:blip r:embed="rId10"/>
          <a:stretch>
            <a:fillRect/>
          </a:stretch>
        </p:blipFill>
        <p:spPr>
          <a:xfrm>
            <a:off x="3577742" y="5368689"/>
            <a:ext cx="1108558" cy="1108558"/>
          </a:xfrm>
          <a:prstGeom prst="rect">
            <a:avLst/>
          </a:prstGeom>
        </p:spPr>
      </p:pic>
      <p:pic>
        <p:nvPicPr>
          <p:cNvPr id="2050" name="Picture 2" descr="Takashi KENMOCHI | Professor (Full) | MD, PhD | Fujita Health University,  Nagoya | Department of Transplant Surgery | Research profile">
            <a:extLst>
              <a:ext uri="{FF2B5EF4-FFF2-40B4-BE49-F238E27FC236}">
                <a16:creationId xmlns:a16="http://schemas.microsoft.com/office/drawing/2014/main" id="{A93FE768-2943-4433-6D6D-62EAFAE0C9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3833" y="5368689"/>
            <a:ext cx="1108558" cy="11085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ul Johnson – The Conversation">
            <a:extLst>
              <a:ext uri="{FF2B5EF4-FFF2-40B4-BE49-F238E27FC236}">
                <a16:creationId xmlns:a16="http://schemas.microsoft.com/office/drawing/2014/main" id="{52B710E9-A75D-66D7-62BA-E81E7FF010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4146" y="5372232"/>
            <a:ext cx="1108611" cy="110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98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715631"/>
            <a:ext cx="7010400" cy="1631216"/>
          </a:xfrm>
          <a:prstGeom prst="rect">
            <a:avLst/>
          </a:prstGeom>
          <a:noFill/>
        </p:spPr>
        <p:txBody>
          <a:bodyPr wrap="square" rtlCol="0">
            <a:spAutoFit/>
          </a:bodyPr>
          <a:lstStyle/>
          <a:p>
            <a:pPr fontAlgn="base"/>
            <a:r>
              <a:rPr lang="en-US" sz="2000" dirty="0"/>
              <a:t>Seventy years later Dr. Claes Hellerström from Uppsala, Sweden, reported micro-dissecting islets from the rat pancreas for physiological studies.</a:t>
            </a:r>
          </a:p>
          <a:p>
            <a:pPr fontAlgn="base"/>
            <a:r>
              <a:rPr lang="en-US" sz="2000" dirty="0"/>
              <a:t>He published his results in </a:t>
            </a:r>
            <a:r>
              <a:rPr lang="en-US" sz="2000" i="1" dirty="0" err="1"/>
              <a:t>Acta</a:t>
            </a:r>
            <a:r>
              <a:rPr lang="en-US" sz="2000" i="1" dirty="0"/>
              <a:t> </a:t>
            </a:r>
            <a:r>
              <a:rPr lang="en-US" sz="2000" i="1" dirty="0" err="1"/>
              <a:t>Endocrinologica</a:t>
            </a:r>
            <a:r>
              <a:rPr lang="en-US" sz="2000" dirty="0"/>
              <a:t>.</a:t>
            </a:r>
          </a:p>
          <a:p>
            <a:endParaRPr lang="en-US" sz="2000" dirty="0"/>
          </a:p>
        </p:txBody>
      </p:sp>
      <p:sp>
        <p:nvSpPr>
          <p:cNvPr id="29697" name="Rectangle 1"/>
          <p:cNvSpPr>
            <a:spLocks noChangeArrowheads="1"/>
          </p:cNvSpPr>
          <p:nvPr/>
        </p:nvSpPr>
        <p:spPr bwMode="auto">
          <a:xfrm>
            <a:off x="2819400" y="6019800"/>
            <a:ext cx="2819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b="1" dirty="0"/>
              <a:t>Dr. Claes Hellerström 1964</a:t>
            </a:r>
            <a:endParaRPr kumimoji="0" lang="en-US" sz="4000" b="0" i="0" u="none" strike="noStrike" cap="none" normalizeH="0" baseline="0" dirty="0">
              <a:ln>
                <a:noFill/>
              </a:ln>
              <a:solidFill>
                <a:schemeClr val="tx1"/>
              </a:solidFill>
              <a:effectLst/>
              <a:latin typeface="Arial" pitchFamily="34" charset="0"/>
            </a:endParaRPr>
          </a:p>
        </p:txBody>
      </p:sp>
      <p:sp>
        <p:nvSpPr>
          <p:cNvPr id="8" name="TextBox 7"/>
          <p:cNvSpPr txBox="1"/>
          <p:nvPr/>
        </p:nvSpPr>
        <p:spPr>
          <a:xfrm>
            <a:off x="2209800" y="609600"/>
            <a:ext cx="5002908" cy="58477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en-US" sz="3200" b="1" dirty="0"/>
              <a:t>First Recorded Islet Isolation</a:t>
            </a:r>
          </a:p>
        </p:txBody>
      </p:sp>
      <p:pic>
        <p:nvPicPr>
          <p:cNvPr id="6" name="Picture 5" descr="CLAES IN FRONT OF HIS DIVER EQUIPMEN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429000"/>
            <a:ext cx="3505200" cy="2514600"/>
          </a:xfrm>
          <a:prstGeom prst="rect">
            <a:avLst/>
          </a:prstGeom>
          <a:noFill/>
        </p:spPr>
      </p:pic>
      <p:sp>
        <p:nvSpPr>
          <p:cNvPr id="7" name="Slide Number Placeholder 6"/>
          <p:cNvSpPr>
            <a:spLocks noGrp="1"/>
          </p:cNvSpPr>
          <p:nvPr>
            <p:ph type="sldNum" sz="quarter" idx="12"/>
          </p:nvPr>
        </p:nvSpPr>
        <p:spPr/>
        <p:txBody>
          <a:bodyPr/>
          <a:lstStyle/>
          <a:p>
            <a:fld id="{3A70D977-2926-44A8-A459-9C8D85568CCA}"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8B6ED7-77CA-36BB-7274-EDE6779CA4D9}"/>
              </a:ext>
            </a:extLst>
          </p:cNvPr>
          <p:cNvSpPr>
            <a:spLocks noGrp="1"/>
          </p:cNvSpPr>
          <p:nvPr>
            <p:ph type="sldNum" sz="quarter" idx="12"/>
          </p:nvPr>
        </p:nvSpPr>
        <p:spPr/>
        <p:txBody>
          <a:bodyPr/>
          <a:lstStyle/>
          <a:p>
            <a:fld id="{3A70D977-2926-44A8-A459-9C8D85568CCA}" type="slidenum">
              <a:rPr lang="en-US" smtClean="0"/>
              <a:t>30</a:t>
            </a:fld>
            <a:endParaRPr lang="en-US"/>
          </a:p>
        </p:txBody>
      </p:sp>
      <p:pic>
        <p:nvPicPr>
          <p:cNvPr id="6" name="Picture 5" descr="A group of people standing under a tree&#10;&#10;Description automatically generated">
            <a:extLst>
              <a:ext uri="{FF2B5EF4-FFF2-40B4-BE49-F238E27FC236}">
                <a16:creationId xmlns:a16="http://schemas.microsoft.com/office/drawing/2014/main" id="{3AD096FE-3038-4AA3-C70B-F28A30D3F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04"/>
            <a:ext cx="9142394" cy="6859204"/>
          </a:xfrm>
          <a:prstGeom prst="rect">
            <a:avLst/>
          </a:prstGeom>
        </p:spPr>
      </p:pic>
      <p:sp>
        <p:nvSpPr>
          <p:cNvPr id="7" name="TextBox 6">
            <a:extLst>
              <a:ext uri="{FF2B5EF4-FFF2-40B4-BE49-F238E27FC236}">
                <a16:creationId xmlns:a16="http://schemas.microsoft.com/office/drawing/2014/main" id="{47E591DD-D142-3DE9-2939-3FBE90B0A98F}"/>
              </a:ext>
            </a:extLst>
          </p:cNvPr>
          <p:cNvSpPr txBox="1"/>
          <p:nvPr/>
        </p:nvSpPr>
        <p:spPr>
          <a:xfrm>
            <a:off x="990600" y="734685"/>
            <a:ext cx="6926833" cy="523220"/>
          </a:xfrm>
          <a:prstGeom prst="rect">
            <a:avLst/>
          </a:prstGeom>
          <a:solidFill>
            <a:schemeClr val="bg1"/>
          </a:solidFill>
        </p:spPr>
        <p:txBody>
          <a:bodyPr wrap="none" rtlCol="0">
            <a:spAutoFit/>
          </a:bodyPr>
          <a:lstStyle/>
          <a:p>
            <a:r>
              <a:rPr lang="en-US" sz="2800" b="1" dirty="0"/>
              <a:t>IPITA Council Meeting – Cotswolds, UK - 2017</a:t>
            </a:r>
          </a:p>
        </p:txBody>
      </p:sp>
    </p:spTree>
    <p:extLst>
      <p:ext uri="{BB962C8B-B14F-4D97-AF65-F5344CB8AC3E}">
        <p14:creationId xmlns:p14="http://schemas.microsoft.com/office/powerpoint/2010/main" val="3262818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13</a:t>
            </a:r>
            <a:r>
              <a:rPr lang="en-US" sz="3600" b="1" baseline="30000" dirty="0"/>
              <a:t>th</a:t>
            </a:r>
            <a:r>
              <a:rPr lang="en-US" sz="3600" b="1" dirty="0"/>
              <a:t> IPITA Council (2017-2019)</a:t>
            </a:r>
          </a:p>
        </p:txBody>
      </p:sp>
      <p:sp>
        <p:nvSpPr>
          <p:cNvPr id="5" name="Slide Number Placeholder 4"/>
          <p:cNvSpPr>
            <a:spLocks noGrp="1"/>
          </p:cNvSpPr>
          <p:nvPr>
            <p:ph type="sldNum" sz="quarter" idx="12"/>
          </p:nvPr>
        </p:nvSpPr>
        <p:spPr>
          <a:xfrm>
            <a:off x="6553200" y="6477000"/>
            <a:ext cx="2133600" cy="365125"/>
          </a:xfrm>
        </p:spPr>
        <p:txBody>
          <a:bodyPr/>
          <a:lstStyle/>
          <a:p>
            <a:fld id="{3A70D977-2926-44A8-A459-9C8D85568CCA}" type="slidenum">
              <a:rPr lang="en-US" smtClean="0"/>
              <a:t>31</a:t>
            </a:fld>
            <a:endParaRPr lang="en-US" dirty="0"/>
          </a:p>
        </p:txBody>
      </p:sp>
      <p:sp>
        <p:nvSpPr>
          <p:cNvPr id="6" name="Content Placeholder 5"/>
          <p:cNvSpPr>
            <a:spLocks noGrp="1"/>
          </p:cNvSpPr>
          <p:nvPr>
            <p:ph idx="1"/>
          </p:nvPr>
        </p:nvSpPr>
        <p:spPr>
          <a:xfrm>
            <a:off x="457200" y="1407602"/>
            <a:ext cx="8458200" cy="2590800"/>
          </a:xfrm>
        </p:spPr>
        <p:txBody>
          <a:bodyPr>
            <a:normAutofit lnSpcReduction="10000"/>
          </a:bodyPr>
          <a:lstStyle/>
          <a:p>
            <a:pPr fontAlgn="ctr">
              <a:tabLst>
                <a:tab pos="3200400" algn="l"/>
              </a:tabLst>
            </a:pPr>
            <a:r>
              <a:rPr lang="en-US" sz="1800" dirty="0"/>
              <a:t>President:  	T Berney</a:t>
            </a:r>
          </a:p>
          <a:p>
            <a:pPr fontAlgn="ctr">
              <a:tabLst>
                <a:tab pos="3200400" algn="l"/>
              </a:tabLst>
            </a:pPr>
            <a:r>
              <a:rPr lang="en-US" sz="1800" dirty="0"/>
              <a:t>President-Elect:	JF Markmann</a:t>
            </a:r>
          </a:p>
          <a:p>
            <a:pPr fontAlgn="ctr">
              <a:tabLst>
                <a:tab pos="3200400" algn="l"/>
              </a:tabLst>
            </a:pPr>
            <a:r>
              <a:rPr lang="en-US" sz="1800" dirty="0"/>
              <a:t>Immediate Past-President: 	JS Odorico</a:t>
            </a:r>
          </a:p>
          <a:p>
            <a:pPr fontAlgn="ctr">
              <a:tabLst>
                <a:tab pos="3200400" algn="l"/>
              </a:tabLst>
            </a:pPr>
            <a:r>
              <a:rPr lang="en-US" sz="1800" dirty="0"/>
              <a:t>Secretary:  	T Kay</a:t>
            </a:r>
          </a:p>
          <a:p>
            <a:pPr fontAlgn="ctr">
              <a:tabLst>
                <a:tab pos="3200400" algn="l"/>
              </a:tabLst>
            </a:pPr>
            <a:r>
              <a:rPr lang="en-US" sz="1800" dirty="0"/>
              <a:t>Treasurer:	R Kandaswamy</a:t>
            </a:r>
          </a:p>
          <a:p>
            <a:pPr fontAlgn="ctr">
              <a:tabLst>
                <a:tab pos="3200400" algn="l"/>
              </a:tabLst>
            </a:pPr>
            <a:r>
              <a:rPr lang="en-US" sz="1800" dirty="0"/>
              <a:t>Councilors:  	M Cooper, DJ Han, L Piemonti, </a:t>
            </a:r>
            <a:br>
              <a:rPr lang="en-US" sz="1800" dirty="0"/>
            </a:br>
            <a:r>
              <a:rPr lang="en-US" sz="1800" dirty="0"/>
              <a:t>	M Rickels, H Scholz</a:t>
            </a:r>
          </a:p>
          <a:p>
            <a:pPr fontAlgn="ctr">
              <a:tabLst>
                <a:tab pos="3200400" algn="l"/>
              </a:tabLst>
            </a:pPr>
            <a:r>
              <a:rPr lang="en-US" sz="1800" dirty="0"/>
              <a:t>Ex Officio:	X Martin, S Cross</a:t>
            </a:r>
            <a:endParaRPr lang="en-US" sz="2400" dirty="0"/>
          </a:p>
        </p:txBody>
      </p:sp>
      <p:pic>
        <p:nvPicPr>
          <p:cNvPr id="4" name="Picture 3">
            <a:extLst>
              <a:ext uri="{FF2B5EF4-FFF2-40B4-BE49-F238E27FC236}">
                <a16:creationId xmlns:a16="http://schemas.microsoft.com/office/drawing/2014/main" id="{404791D3-627D-55D3-8294-99B1C5382E42}"/>
              </a:ext>
            </a:extLst>
          </p:cNvPr>
          <p:cNvPicPr>
            <a:picLocks noChangeAspect="1"/>
          </p:cNvPicPr>
          <p:nvPr/>
        </p:nvPicPr>
        <p:blipFill>
          <a:blip r:embed="rId2"/>
          <a:stretch>
            <a:fillRect/>
          </a:stretch>
        </p:blipFill>
        <p:spPr>
          <a:xfrm>
            <a:off x="5144378" y="3931561"/>
            <a:ext cx="1177136" cy="1177136"/>
          </a:xfrm>
          <a:prstGeom prst="rect">
            <a:avLst/>
          </a:prstGeom>
        </p:spPr>
      </p:pic>
      <p:pic>
        <p:nvPicPr>
          <p:cNvPr id="10" name="Picture 9">
            <a:extLst>
              <a:ext uri="{FF2B5EF4-FFF2-40B4-BE49-F238E27FC236}">
                <a16:creationId xmlns:a16="http://schemas.microsoft.com/office/drawing/2014/main" id="{62E68F57-9CFD-D57E-E82F-192380C6A04B}"/>
              </a:ext>
            </a:extLst>
          </p:cNvPr>
          <p:cNvPicPr>
            <a:picLocks noChangeAspect="1"/>
          </p:cNvPicPr>
          <p:nvPr/>
        </p:nvPicPr>
        <p:blipFill>
          <a:blip r:embed="rId3"/>
          <a:stretch>
            <a:fillRect/>
          </a:stretch>
        </p:blipFill>
        <p:spPr>
          <a:xfrm>
            <a:off x="2045266" y="3993382"/>
            <a:ext cx="1082462" cy="1082462"/>
          </a:xfrm>
          <a:prstGeom prst="rect">
            <a:avLst/>
          </a:prstGeom>
        </p:spPr>
      </p:pic>
      <p:pic>
        <p:nvPicPr>
          <p:cNvPr id="11" name="Picture 10">
            <a:extLst>
              <a:ext uri="{FF2B5EF4-FFF2-40B4-BE49-F238E27FC236}">
                <a16:creationId xmlns:a16="http://schemas.microsoft.com/office/drawing/2014/main" id="{B29AACA5-D651-509B-8D3C-809DDB523262}"/>
              </a:ext>
            </a:extLst>
          </p:cNvPr>
          <p:cNvPicPr>
            <a:picLocks noChangeAspect="1"/>
          </p:cNvPicPr>
          <p:nvPr/>
        </p:nvPicPr>
        <p:blipFill>
          <a:blip r:embed="rId4"/>
          <a:stretch>
            <a:fillRect/>
          </a:stretch>
        </p:blipFill>
        <p:spPr>
          <a:xfrm>
            <a:off x="3482021" y="3993381"/>
            <a:ext cx="1010206" cy="1111033"/>
          </a:xfrm>
          <a:prstGeom prst="rect">
            <a:avLst/>
          </a:prstGeom>
        </p:spPr>
      </p:pic>
      <p:pic>
        <p:nvPicPr>
          <p:cNvPr id="12" name="Picture 11">
            <a:extLst>
              <a:ext uri="{FF2B5EF4-FFF2-40B4-BE49-F238E27FC236}">
                <a16:creationId xmlns:a16="http://schemas.microsoft.com/office/drawing/2014/main" id="{C37708D1-37F8-1620-A315-88466755573E}"/>
              </a:ext>
            </a:extLst>
          </p:cNvPr>
          <p:cNvPicPr>
            <a:picLocks noChangeAspect="1"/>
          </p:cNvPicPr>
          <p:nvPr/>
        </p:nvPicPr>
        <p:blipFill>
          <a:blip r:embed="rId5"/>
          <a:stretch>
            <a:fillRect/>
          </a:stretch>
        </p:blipFill>
        <p:spPr>
          <a:xfrm>
            <a:off x="692901" y="4011283"/>
            <a:ext cx="975354" cy="1072702"/>
          </a:xfrm>
          <a:prstGeom prst="rect">
            <a:avLst/>
          </a:prstGeom>
        </p:spPr>
      </p:pic>
      <p:pic>
        <p:nvPicPr>
          <p:cNvPr id="17" name="Picture 6">
            <a:extLst>
              <a:ext uri="{FF2B5EF4-FFF2-40B4-BE49-F238E27FC236}">
                <a16:creationId xmlns:a16="http://schemas.microsoft.com/office/drawing/2014/main" id="{5CAF122A-BB7B-CE4B-4F14-395D9A03A0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8525" y="3940978"/>
            <a:ext cx="1147980" cy="11479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rofessor Duck-Jong Han">
            <a:extLst>
              <a:ext uri="{FF2B5EF4-FFF2-40B4-BE49-F238E27FC236}">
                <a16:creationId xmlns:a16="http://schemas.microsoft.com/office/drawing/2014/main" id="{5619847F-A6E1-1811-715C-19035F688F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0986" y="5379311"/>
            <a:ext cx="847472" cy="11176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Medical Advisory Board Bio (Cooper) - American Transplant Foundation">
            <a:extLst>
              <a:ext uri="{FF2B5EF4-FFF2-40B4-BE49-F238E27FC236}">
                <a16:creationId xmlns:a16="http://schemas.microsoft.com/office/drawing/2014/main" id="{2468B650-76B6-C6AC-C9C0-B81C811E45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984" y="5379311"/>
            <a:ext cx="1123892" cy="11238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DB1A94AB-25E0-C685-AFFE-78D3D6B3551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5036" y="5386444"/>
            <a:ext cx="1123892" cy="112389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7022F49A-87C1-2A62-1871-2E87B5AE79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97623" y="5388112"/>
            <a:ext cx="1123891" cy="11238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Michael R. Rickels, MD, MS profile | PennMedicine.org">
            <a:extLst>
              <a:ext uri="{FF2B5EF4-FFF2-40B4-BE49-F238E27FC236}">
                <a16:creationId xmlns:a16="http://schemas.microsoft.com/office/drawing/2014/main" id="{66DC1A6B-FF32-D4CC-A752-903A8BBF8C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8884" y="5379311"/>
            <a:ext cx="833904" cy="11176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E59CC9FC-DDF8-57CA-F015-CFB005103019}"/>
              </a:ext>
            </a:extLst>
          </p:cNvPr>
          <p:cNvPicPr>
            <a:picLocks noChangeAspect="1"/>
          </p:cNvPicPr>
          <p:nvPr/>
        </p:nvPicPr>
        <p:blipFill>
          <a:blip r:embed="rId12"/>
          <a:stretch>
            <a:fillRect/>
          </a:stretch>
        </p:blipFill>
        <p:spPr>
          <a:xfrm>
            <a:off x="6484023" y="5396854"/>
            <a:ext cx="831177" cy="1097780"/>
          </a:xfrm>
          <a:prstGeom prst="rect">
            <a:avLst/>
          </a:prstGeom>
        </p:spPr>
      </p:pic>
      <p:pic>
        <p:nvPicPr>
          <p:cNvPr id="3074" name="Picture 2" descr="Sarah Cross — Nuffield Department of Surgical Sciences">
            <a:extLst>
              <a:ext uri="{FF2B5EF4-FFF2-40B4-BE49-F238E27FC236}">
                <a16:creationId xmlns:a16="http://schemas.microsoft.com/office/drawing/2014/main" id="{5DCAA04D-3940-F4D7-C77E-53166178B5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76968" y="5386444"/>
            <a:ext cx="1107765" cy="1107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768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14</a:t>
            </a:r>
            <a:r>
              <a:rPr lang="en-US" sz="3600" b="1" baseline="30000" dirty="0"/>
              <a:t>th</a:t>
            </a:r>
            <a:r>
              <a:rPr lang="en-US" sz="3600" b="1" dirty="0"/>
              <a:t> IPITA Council (2019-2021)</a:t>
            </a:r>
          </a:p>
        </p:txBody>
      </p:sp>
      <p:sp>
        <p:nvSpPr>
          <p:cNvPr id="5" name="Slide Number Placeholder 4"/>
          <p:cNvSpPr>
            <a:spLocks noGrp="1"/>
          </p:cNvSpPr>
          <p:nvPr>
            <p:ph type="sldNum" sz="quarter" idx="12"/>
          </p:nvPr>
        </p:nvSpPr>
        <p:spPr/>
        <p:txBody>
          <a:bodyPr/>
          <a:lstStyle/>
          <a:p>
            <a:fld id="{3A70D977-2926-44A8-A459-9C8D85568CCA}" type="slidenum">
              <a:rPr lang="en-US" smtClean="0"/>
              <a:t>32</a:t>
            </a:fld>
            <a:endParaRPr lang="en-US"/>
          </a:p>
        </p:txBody>
      </p:sp>
      <p:sp>
        <p:nvSpPr>
          <p:cNvPr id="6" name="Content Placeholder 5"/>
          <p:cNvSpPr>
            <a:spLocks noGrp="1"/>
          </p:cNvSpPr>
          <p:nvPr>
            <p:ph idx="1"/>
          </p:nvPr>
        </p:nvSpPr>
        <p:spPr>
          <a:xfrm>
            <a:off x="457200" y="1331979"/>
            <a:ext cx="8458200" cy="2590800"/>
          </a:xfrm>
        </p:spPr>
        <p:txBody>
          <a:bodyPr>
            <a:normAutofit lnSpcReduction="10000"/>
          </a:bodyPr>
          <a:lstStyle/>
          <a:p>
            <a:pPr fontAlgn="ctr">
              <a:tabLst>
                <a:tab pos="3200400" algn="l"/>
              </a:tabLst>
            </a:pPr>
            <a:r>
              <a:rPr lang="en-US" sz="1800" dirty="0"/>
              <a:t>President:  	JF Markmann</a:t>
            </a:r>
          </a:p>
          <a:p>
            <a:pPr fontAlgn="ctr">
              <a:tabLst>
                <a:tab pos="3200400" algn="l"/>
              </a:tabLst>
            </a:pPr>
            <a:r>
              <a:rPr lang="en-US" sz="1800" dirty="0"/>
              <a:t>President-Elect:	R Kandaswamy</a:t>
            </a:r>
          </a:p>
          <a:p>
            <a:pPr fontAlgn="ctr">
              <a:tabLst>
                <a:tab pos="3200400" algn="l"/>
              </a:tabLst>
            </a:pPr>
            <a:r>
              <a:rPr lang="en-US" sz="1800" dirty="0"/>
              <a:t>Immediate Past-President: 	T Berney</a:t>
            </a:r>
          </a:p>
          <a:p>
            <a:pPr fontAlgn="ctr">
              <a:tabLst>
                <a:tab pos="3200400" algn="l"/>
              </a:tabLst>
            </a:pPr>
            <a:r>
              <a:rPr lang="en-US" sz="1800" dirty="0"/>
              <a:t>Secretary:  	T Kay</a:t>
            </a:r>
          </a:p>
          <a:p>
            <a:pPr fontAlgn="ctr">
              <a:tabLst>
                <a:tab pos="3200400" algn="l"/>
              </a:tabLst>
            </a:pPr>
            <a:r>
              <a:rPr lang="en-US" sz="1800" dirty="0"/>
              <a:t>Treasurer:	L Piemonti</a:t>
            </a:r>
          </a:p>
          <a:p>
            <a:pPr fontAlgn="ctr">
              <a:tabLst>
                <a:tab pos="3200400" algn="l"/>
              </a:tabLst>
            </a:pPr>
            <a:r>
              <a:rPr lang="en-US" sz="1800" dirty="0"/>
              <a:t>Councilors:  	M Cooper, DJ Han, G Orlando, </a:t>
            </a:r>
            <a:br>
              <a:rPr lang="en-US" sz="1800" dirty="0"/>
            </a:br>
            <a:r>
              <a:rPr lang="en-US" sz="1800" dirty="0"/>
              <a:t>	M Rickels, H Scholz</a:t>
            </a:r>
          </a:p>
          <a:p>
            <a:pPr fontAlgn="ctr">
              <a:tabLst>
                <a:tab pos="3200400" algn="l"/>
              </a:tabLst>
            </a:pPr>
            <a:r>
              <a:rPr lang="en-US" sz="1800" dirty="0"/>
              <a:t>Ex-Officio:	J S Odorico</a:t>
            </a:r>
            <a:endParaRPr lang="en-US" sz="2400" dirty="0"/>
          </a:p>
        </p:txBody>
      </p:sp>
      <p:pic>
        <p:nvPicPr>
          <p:cNvPr id="4" name="Picture 3">
            <a:extLst>
              <a:ext uri="{FF2B5EF4-FFF2-40B4-BE49-F238E27FC236}">
                <a16:creationId xmlns:a16="http://schemas.microsoft.com/office/drawing/2014/main" id="{404791D3-627D-55D3-8294-99B1C5382E42}"/>
              </a:ext>
            </a:extLst>
          </p:cNvPr>
          <p:cNvPicPr>
            <a:picLocks noChangeAspect="1"/>
          </p:cNvPicPr>
          <p:nvPr/>
        </p:nvPicPr>
        <p:blipFill>
          <a:blip r:embed="rId2"/>
          <a:stretch>
            <a:fillRect/>
          </a:stretch>
        </p:blipFill>
        <p:spPr>
          <a:xfrm>
            <a:off x="4988674" y="3875035"/>
            <a:ext cx="1123891" cy="1123891"/>
          </a:xfrm>
          <a:prstGeom prst="rect">
            <a:avLst/>
          </a:prstGeom>
        </p:spPr>
      </p:pic>
      <p:pic>
        <p:nvPicPr>
          <p:cNvPr id="10" name="Picture 9">
            <a:extLst>
              <a:ext uri="{FF2B5EF4-FFF2-40B4-BE49-F238E27FC236}">
                <a16:creationId xmlns:a16="http://schemas.microsoft.com/office/drawing/2014/main" id="{62E68F57-9CFD-D57E-E82F-192380C6A04B}"/>
              </a:ext>
            </a:extLst>
          </p:cNvPr>
          <p:cNvPicPr>
            <a:picLocks noChangeAspect="1"/>
          </p:cNvPicPr>
          <p:nvPr/>
        </p:nvPicPr>
        <p:blipFill>
          <a:blip r:embed="rId3"/>
          <a:stretch>
            <a:fillRect/>
          </a:stretch>
        </p:blipFill>
        <p:spPr>
          <a:xfrm>
            <a:off x="653986" y="3852198"/>
            <a:ext cx="1123890" cy="1123890"/>
          </a:xfrm>
          <a:prstGeom prst="rect">
            <a:avLst/>
          </a:prstGeom>
        </p:spPr>
      </p:pic>
      <p:pic>
        <p:nvPicPr>
          <p:cNvPr id="11" name="Picture 10">
            <a:extLst>
              <a:ext uri="{FF2B5EF4-FFF2-40B4-BE49-F238E27FC236}">
                <a16:creationId xmlns:a16="http://schemas.microsoft.com/office/drawing/2014/main" id="{B29AACA5-D651-509B-8D3C-809DDB523262}"/>
              </a:ext>
            </a:extLst>
          </p:cNvPr>
          <p:cNvPicPr>
            <a:picLocks noChangeAspect="1"/>
          </p:cNvPicPr>
          <p:nvPr/>
        </p:nvPicPr>
        <p:blipFill>
          <a:blip r:embed="rId4"/>
          <a:stretch>
            <a:fillRect/>
          </a:stretch>
        </p:blipFill>
        <p:spPr>
          <a:xfrm>
            <a:off x="7297307" y="5421641"/>
            <a:ext cx="995119" cy="1094441"/>
          </a:xfrm>
          <a:prstGeom prst="rect">
            <a:avLst/>
          </a:prstGeom>
        </p:spPr>
      </p:pic>
      <p:pic>
        <p:nvPicPr>
          <p:cNvPr id="12" name="Picture 11">
            <a:extLst>
              <a:ext uri="{FF2B5EF4-FFF2-40B4-BE49-F238E27FC236}">
                <a16:creationId xmlns:a16="http://schemas.microsoft.com/office/drawing/2014/main" id="{C37708D1-37F8-1620-A315-88466755573E}"/>
              </a:ext>
            </a:extLst>
          </p:cNvPr>
          <p:cNvPicPr>
            <a:picLocks noChangeAspect="1"/>
          </p:cNvPicPr>
          <p:nvPr/>
        </p:nvPicPr>
        <p:blipFill>
          <a:blip r:embed="rId5"/>
          <a:stretch>
            <a:fillRect/>
          </a:stretch>
        </p:blipFill>
        <p:spPr>
          <a:xfrm>
            <a:off x="3512349" y="3861723"/>
            <a:ext cx="1010206" cy="1111032"/>
          </a:xfrm>
          <a:prstGeom prst="rect">
            <a:avLst/>
          </a:prstGeom>
        </p:spPr>
      </p:pic>
      <p:pic>
        <p:nvPicPr>
          <p:cNvPr id="24" name="Picture 4">
            <a:extLst>
              <a:ext uri="{FF2B5EF4-FFF2-40B4-BE49-F238E27FC236}">
                <a16:creationId xmlns:a16="http://schemas.microsoft.com/office/drawing/2014/main" id="{7F56A51F-B999-1BBA-93B2-640EB32433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3875036"/>
            <a:ext cx="1123891" cy="11238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FC85D9B-FA5C-2D1B-72F9-8034BA96E858}"/>
              </a:ext>
            </a:extLst>
          </p:cNvPr>
          <p:cNvPicPr>
            <a:picLocks noChangeAspect="1"/>
          </p:cNvPicPr>
          <p:nvPr/>
        </p:nvPicPr>
        <p:blipFill>
          <a:blip r:embed="rId7"/>
          <a:stretch>
            <a:fillRect/>
          </a:stretch>
        </p:blipFill>
        <p:spPr>
          <a:xfrm>
            <a:off x="2064549" y="3875035"/>
            <a:ext cx="1123890" cy="1123890"/>
          </a:xfrm>
          <a:prstGeom prst="rect">
            <a:avLst/>
          </a:prstGeom>
        </p:spPr>
      </p:pic>
      <p:pic>
        <p:nvPicPr>
          <p:cNvPr id="26" name="Picture 10">
            <a:extLst>
              <a:ext uri="{FF2B5EF4-FFF2-40B4-BE49-F238E27FC236}">
                <a16:creationId xmlns:a16="http://schemas.microsoft.com/office/drawing/2014/main" id="{F502E2F3-FE77-F01A-A1E8-252922998A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684" y="5410200"/>
            <a:ext cx="1095316" cy="10953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7FC70EF3-372B-8809-FDA8-FD136AF92F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7760" y="5392191"/>
            <a:ext cx="1123891" cy="112389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ichael R. Rickels, MD, MS profile | PennMedicine.org">
            <a:extLst>
              <a:ext uri="{FF2B5EF4-FFF2-40B4-BE49-F238E27FC236}">
                <a16:creationId xmlns:a16="http://schemas.microsoft.com/office/drawing/2014/main" id="{00EB2FE2-E468-05A3-9A99-1D653C914E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1096" y="5421307"/>
            <a:ext cx="833904" cy="111760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ofessor Duck-Jong Han">
            <a:extLst>
              <a:ext uri="{FF2B5EF4-FFF2-40B4-BE49-F238E27FC236}">
                <a16:creationId xmlns:a16="http://schemas.microsoft.com/office/drawing/2014/main" id="{AE35CEAD-1700-0357-A4C8-4B29DE540E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26574" y="5432826"/>
            <a:ext cx="821426" cy="10832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edical Advisory Board Bio (Cooper) - American Transplant Foundation">
            <a:extLst>
              <a:ext uri="{FF2B5EF4-FFF2-40B4-BE49-F238E27FC236}">
                <a16:creationId xmlns:a16="http://schemas.microsoft.com/office/drawing/2014/main" id="{0A1202DA-C9E2-F54D-2C50-A184912D20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984" y="5379311"/>
            <a:ext cx="1123892" cy="1123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400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600" b="1" dirty="0"/>
              <a:t>15</a:t>
            </a:r>
            <a:r>
              <a:rPr lang="en-US" sz="3600" b="1" baseline="30000" dirty="0"/>
              <a:t>th</a:t>
            </a:r>
            <a:r>
              <a:rPr lang="en-US" sz="3600" b="1" dirty="0"/>
              <a:t> IPITA Council (2021-2023)</a:t>
            </a:r>
          </a:p>
        </p:txBody>
      </p:sp>
      <p:sp>
        <p:nvSpPr>
          <p:cNvPr id="5" name="Slide Number Placeholder 4"/>
          <p:cNvSpPr>
            <a:spLocks noGrp="1"/>
          </p:cNvSpPr>
          <p:nvPr>
            <p:ph type="sldNum" sz="quarter" idx="12"/>
          </p:nvPr>
        </p:nvSpPr>
        <p:spPr>
          <a:xfrm>
            <a:off x="6553200" y="6467475"/>
            <a:ext cx="2133600" cy="365125"/>
          </a:xfrm>
        </p:spPr>
        <p:txBody>
          <a:bodyPr/>
          <a:lstStyle/>
          <a:p>
            <a:fld id="{3A70D977-2926-44A8-A459-9C8D85568CCA}" type="slidenum">
              <a:rPr lang="en-US" smtClean="0"/>
              <a:t>33</a:t>
            </a:fld>
            <a:endParaRPr lang="en-US" dirty="0"/>
          </a:p>
        </p:txBody>
      </p:sp>
      <p:sp>
        <p:nvSpPr>
          <p:cNvPr id="6" name="Content Placeholder 5"/>
          <p:cNvSpPr>
            <a:spLocks noGrp="1"/>
          </p:cNvSpPr>
          <p:nvPr>
            <p:ph idx="1"/>
          </p:nvPr>
        </p:nvSpPr>
        <p:spPr>
          <a:xfrm>
            <a:off x="457200" y="1371947"/>
            <a:ext cx="8458200" cy="2494967"/>
          </a:xfrm>
        </p:spPr>
        <p:txBody>
          <a:bodyPr>
            <a:normAutofit lnSpcReduction="10000"/>
          </a:bodyPr>
          <a:lstStyle/>
          <a:p>
            <a:pPr fontAlgn="ctr">
              <a:tabLst>
                <a:tab pos="3200400" algn="l"/>
              </a:tabLst>
            </a:pPr>
            <a:r>
              <a:rPr lang="en-US" sz="1800" dirty="0"/>
              <a:t>President:  	R Kandaswamy</a:t>
            </a:r>
          </a:p>
          <a:p>
            <a:pPr fontAlgn="ctr">
              <a:tabLst>
                <a:tab pos="3200400" algn="l"/>
              </a:tabLst>
            </a:pPr>
            <a:r>
              <a:rPr lang="en-US" sz="1800" dirty="0"/>
              <a:t>President-Elect:	Tom Kay</a:t>
            </a:r>
          </a:p>
          <a:p>
            <a:pPr fontAlgn="ctr">
              <a:tabLst>
                <a:tab pos="3200400" algn="l"/>
              </a:tabLst>
            </a:pPr>
            <a:r>
              <a:rPr lang="en-US" sz="1800" dirty="0"/>
              <a:t>Immediate Past-President: 	JF Markmann</a:t>
            </a:r>
          </a:p>
          <a:p>
            <a:pPr fontAlgn="ctr">
              <a:tabLst>
                <a:tab pos="3200400" algn="l"/>
              </a:tabLst>
            </a:pPr>
            <a:r>
              <a:rPr lang="en-US" sz="1800" dirty="0"/>
              <a:t>Secretary:  	H Scholz</a:t>
            </a:r>
          </a:p>
          <a:p>
            <a:pPr fontAlgn="ctr">
              <a:tabLst>
                <a:tab pos="3200400" algn="l"/>
              </a:tabLst>
            </a:pPr>
            <a:r>
              <a:rPr lang="en-US" sz="1800" dirty="0"/>
              <a:t>Treasurer:	L Piemonti</a:t>
            </a:r>
          </a:p>
          <a:p>
            <a:pPr fontAlgn="ctr">
              <a:tabLst>
                <a:tab pos="3200400" algn="l"/>
              </a:tabLst>
            </a:pPr>
            <a:r>
              <a:rPr lang="en-US" sz="1800" dirty="0"/>
              <a:t>Councilors:  	M Bellin, E De Koning, G Orlando, </a:t>
            </a:r>
            <a:br>
              <a:rPr lang="en-US" sz="1800" dirty="0"/>
            </a:br>
            <a:r>
              <a:rPr lang="en-US" sz="1800" dirty="0"/>
              <a:t>	S Paraskevas, M Perosa de Miranda</a:t>
            </a:r>
          </a:p>
          <a:p>
            <a:pPr fontAlgn="ctr">
              <a:tabLst>
                <a:tab pos="3200400" algn="l"/>
              </a:tabLst>
            </a:pPr>
            <a:r>
              <a:rPr lang="en-US" sz="1800" dirty="0"/>
              <a:t>Ex-Officio	M. Cooper, M. Rickels</a:t>
            </a:r>
            <a:endParaRPr lang="en-US" sz="2400" dirty="0"/>
          </a:p>
        </p:txBody>
      </p:sp>
      <p:pic>
        <p:nvPicPr>
          <p:cNvPr id="3" name="Picture 2">
            <a:extLst>
              <a:ext uri="{FF2B5EF4-FFF2-40B4-BE49-F238E27FC236}">
                <a16:creationId xmlns:a16="http://schemas.microsoft.com/office/drawing/2014/main" id="{55D3F335-76BC-86A0-51A9-8F434607C7A4}"/>
              </a:ext>
            </a:extLst>
          </p:cNvPr>
          <p:cNvPicPr>
            <a:picLocks noChangeAspect="1"/>
          </p:cNvPicPr>
          <p:nvPr/>
        </p:nvPicPr>
        <p:blipFill>
          <a:blip r:embed="rId2"/>
          <a:stretch>
            <a:fillRect/>
          </a:stretch>
        </p:blipFill>
        <p:spPr>
          <a:xfrm>
            <a:off x="929346" y="3963838"/>
            <a:ext cx="802072" cy="1121416"/>
          </a:xfrm>
          <a:prstGeom prst="rect">
            <a:avLst/>
          </a:prstGeom>
        </p:spPr>
      </p:pic>
      <p:pic>
        <p:nvPicPr>
          <p:cNvPr id="4" name="Picture 3">
            <a:extLst>
              <a:ext uri="{FF2B5EF4-FFF2-40B4-BE49-F238E27FC236}">
                <a16:creationId xmlns:a16="http://schemas.microsoft.com/office/drawing/2014/main" id="{404791D3-627D-55D3-8294-99B1C5382E42}"/>
              </a:ext>
            </a:extLst>
          </p:cNvPr>
          <p:cNvPicPr>
            <a:picLocks noChangeAspect="1"/>
          </p:cNvPicPr>
          <p:nvPr/>
        </p:nvPicPr>
        <p:blipFill>
          <a:blip r:embed="rId3"/>
          <a:stretch>
            <a:fillRect/>
          </a:stretch>
        </p:blipFill>
        <p:spPr>
          <a:xfrm>
            <a:off x="2133600" y="3977020"/>
            <a:ext cx="1141522" cy="1141522"/>
          </a:xfrm>
          <a:prstGeom prst="rect">
            <a:avLst/>
          </a:prstGeom>
        </p:spPr>
      </p:pic>
      <p:pic>
        <p:nvPicPr>
          <p:cNvPr id="10" name="Picture 9">
            <a:extLst>
              <a:ext uri="{FF2B5EF4-FFF2-40B4-BE49-F238E27FC236}">
                <a16:creationId xmlns:a16="http://schemas.microsoft.com/office/drawing/2014/main" id="{62E68F57-9CFD-D57E-E82F-192380C6A04B}"/>
              </a:ext>
            </a:extLst>
          </p:cNvPr>
          <p:cNvPicPr>
            <a:picLocks noChangeAspect="1"/>
          </p:cNvPicPr>
          <p:nvPr/>
        </p:nvPicPr>
        <p:blipFill>
          <a:blip r:embed="rId4"/>
          <a:stretch>
            <a:fillRect/>
          </a:stretch>
        </p:blipFill>
        <p:spPr>
          <a:xfrm>
            <a:off x="3628792" y="3994651"/>
            <a:ext cx="1123891" cy="1123891"/>
          </a:xfrm>
          <a:prstGeom prst="rect">
            <a:avLst/>
          </a:prstGeom>
        </p:spPr>
      </p:pic>
      <p:pic>
        <p:nvPicPr>
          <p:cNvPr id="4098" name="Picture 2">
            <a:extLst>
              <a:ext uri="{FF2B5EF4-FFF2-40B4-BE49-F238E27FC236}">
                <a16:creationId xmlns:a16="http://schemas.microsoft.com/office/drawing/2014/main" id="{7B120D88-C940-48E0-0557-AEDF9FC258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5772" y="3994651"/>
            <a:ext cx="1123891" cy="1123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D158B78-729C-CCB8-14F0-F580126D41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1493" y="3994651"/>
            <a:ext cx="1123891" cy="11238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7C7CD451-C188-3A76-AA35-5B6A5827F1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230" y="5448300"/>
            <a:ext cx="1095316" cy="109531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333C18F0-E5B5-9D73-D816-6282906816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8884" y="5448300"/>
            <a:ext cx="1095316" cy="109531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987D7D94-124B-4EBF-0F78-9C2107AF0B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00400" y="5431166"/>
            <a:ext cx="1095316" cy="109531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34A8332F-AD43-20AF-FDCB-18C8BAA5F3E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3400" y="5402591"/>
            <a:ext cx="1095316" cy="109531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A7B96158-E6E9-5E81-2A8F-A6322EEF36B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86400" y="5374015"/>
            <a:ext cx="1123891" cy="11238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edical Advisory Board Bio (Cooper) - American Transplant Foundation">
            <a:extLst>
              <a:ext uri="{FF2B5EF4-FFF2-40B4-BE49-F238E27FC236}">
                <a16:creationId xmlns:a16="http://schemas.microsoft.com/office/drawing/2014/main" id="{EA58A5E7-4875-0050-A86F-8C19FF494F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7975" y="5374014"/>
            <a:ext cx="1123892" cy="11238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ichael R. Rickels, MD, MS profile | PennMedicine.org">
            <a:extLst>
              <a:ext uri="{FF2B5EF4-FFF2-40B4-BE49-F238E27FC236}">
                <a16:creationId xmlns:a16="http://schemas.microsoft.com/office/drawing/2014/main" id="{6FBD7C35-0F35-03EC-120C-B479D89713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7935" y="5354808"/>
            <a:ext cx="833904" cy="1117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100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930"/>
            <a:ext cx="8229600" cy="6397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US" sz="2800" b="1" dirty="0"/>
              <a:t>IPITA World Congresses and Congress Presidents</a:t>
            </a:r>
          </a:p>
        </p:txBody>
      </p:sp>
      <p:sp>
        <p:nvSpPr>
          <p:cNvPr id="4" name="Rechteck 3"/>
          <p:cNvSpPr>
            <a:spLocks noGrp="1" noChangeArrowheads="1"/>
          </p:cNvSpPr>
          <p:nvPr>
            <p:ph idx="1"/>
          </p:nvPr>
        </p:nvSpPr>
        <p:spPr bwMode="auto">
          <a:xfrm>
            <a:off x="381000" y="1491644"/>
            <a:ext cx="8229600" cy="4031873"/>
          </a:xfrm>
          <a:prstGeom prst="rect">
            <a:avLst/>
          </a:prstGeom>
          <a:noFill/>
          <a:ln w="9525">
            <a:noFill/>
            <a:miter lim="800000"/>
            <a:headEnd/>
            <a:tailEnd/>
          </a:ln>
        </p:spPr>
        <p:txBody>
          <a:bodyPr>
            <a:spAutoFit/>
          </a:bodyPr>
          <a:lstStyle/>
          <a:p>
            <a:pPr marL="900113" indent="-900113">
              <a:buFont typeface="+mj-lt"/>
              <a:buAutoNum type="arabicPeriod"/>
            </a:pPr>
            <a:r>
              <a:rPr lang="en-US" sz="2000" dirty="0">
                <a:solidFill>
                  <a:srgbClr val="000000"/>
                </a:solidFill>
              </a:rPr>
              <a:t>1988 	Stockholm, Sweden – Carl-Gustav Groth</a:t>
            </a:r>
          </a:p>
          <a:p>
            <a:pPr marL="900113" indent="-900113">
              <a:buFont typeface="+mj-lt"/>
              <a:buAutoNum type="arabicPeriod"/>
            </a:pPr>
            <a:r>
              <a:rPr lang="en-US" sz="2000" dirty="0">
                <a:solidFill>
                  <a:srgbClr val="000000"/>
                </a:solidFill>
              </a:rPr>
              <a:t>1989 	Minneapolis, MN, USA – David E. R. Sutherland</a:t>
            </a:r>
          </a:p>
          <a:p>
            <a:pPr marL="900113" indent="-900113">
              <a:buFont typeface="+mj-lt"/>
              <a:buAutoNum type="arabicPeriod"/>
            </a:pPr>
            <a:r>
              <a:rPr lang="en-US" sz="2000" dirty="0">
                <a:solidFill>
                  <a:srgbClr val="000000"/>
                </a:solidFill>
              </a:rPr>
              <a:t>1991 	Lyon, France – Jean-Michel Dubernard</a:t>
            </a:r>
          </a:p>
          <a:p>
            <a:pPr marL="900113" indent="-900113">
              <a:buFont typeface="+mj-lt"/>
              <a:buAutoNum type="arabicPeriod"/>
              <a:tabLst>
                <a:tab pos="1828800" algn="l"/>
              </a:tabLst>
            </a:pPr>
            <a:r>
              <a:rPr lang="en-US" sz="2000" dirty="0">
                <a:solidFill>
                  <a:srgbClr val="000000"/>
                </a:solidFill>
              </a:rPr>
              <a:t>1993 	Amsterdam, The Netherlands – Reinout van Schilfgaarde</a:t>
            </a:r>
            <a:br>
              <a:rPr lang="en-US" sz="2000" dirty="0">
                <a:solidFill>
                  <a:srgbClr val="000000"/>
                </a:solidFill>
              </a:rPr>
            </a:br>
            <a:r>
              <a:rPr lang="en-US" sz="2000" dirty="0">
                <a:solidFill>
                  <a:srgbClr val="000000"/>
                </a:solidFill>
              </a:rPr>
              <a:t>	(IPITA was officially founded)</a:t>
            </a:r>
          </a:p>
          <a:p>
            <a:pPr marL="900113" indent="-900113">
              <a:buFont typeface="+mj-lt"/>
              <a:buAutoNum type="arabicPeriod"/>
            </a:pPr>
            <a:r>
              <a:rPr lang="en-US" sz="2000" dirty="0">
                <a:solidFill>
                  <a:srgbClr val="000000"/>
                </a:solidFill>
              </a:rPr>
              <a:t>1995 	Miami, FL, USA – Camillo Ricordi</a:t>
            </a:r>
          </a:p>
          <a:p>
            <a:pPr marL="900113" indent="-900113">
              <a:buFont typeface="+mj-lt"/>
              <a:buAutoNum type="arabicPeriod"/>
            </a:pPr>
            <a:r>
              <a:rPr lang="en-US" sz="2000" dirty="0">
                <a:solidFill>
                  <a:srgbClr val="000000"/>
                </a:solidFill>
              </a:rPr>
              <a:t>1997 	Milan – Italy – Guido Pozza and Antonio Secchi</a:t>
            </a:r>
          </a:p>
          <a:p>
            <a:pPr marL="900113" indent="-900113">
              <a:buFont typeface="+mj-lt"/>
              <a:buAutoNum type="arabicPeriod"/>
            </a:pPr>
            <a:r>
              <a:rPr lang="en-US" sz="2000" dirty="0">
                <a:solidFill>
                  <a:srgbClr val="000000"/>
                </a:solidFill>
              </a:rPr>
              <a:t>1999 	Sydney, Australia – Jeremy Chapman</a:t>
            </a:r>
          </a:p>
          <a:p>
            <a:pPr marL="900113" indent="-900113">
              <a:buFont typeface="+mj-lt"/>
              <a:buAutoNum type="arabicPeriod"/>
            </a:pPr>
            <a:r>
              <a:rPr lang="en-US" sz="2000" dirty="0">
                <a:solidFill>
                  <a:srgbClr val="000000"/>
                </a:solidFill>
              </a:rPr>
              <a:t>2001 	Innsbruck, Austria – Raimund Margreiter</a:t>
            </a:r>
          </a:p>
          <a:p>
            <a:pPr marL="900113" indent="-900113">
              <a:buFont typeface="+mj-lt"/>
              <a:buAutoNum type="arabicPeriod"/>
            </a:pPr>
            <a:r>
              <a:rPr lang="en-US" sz="2000" dirty="0">
                <a:solidFill>
                  <a:srgbClr val="000000"/>
                </a:solidFill>
              </a:rPr>
              <a:t>2003 	Dublin, Ireland – David Hickey</a:t>
            </a:r>
          </a:p>
          <a:p>
            <a:pPr marL="900113" indent="-900113">
              <a:buFont typeface="+mj-lt"/>
              <a:buAutoNum type="arabicPeriod"/>
            </a:pPr>
            <a:r>
              <a:rPr lang="en-US" sz="2000" dirty="0">
                <a:solidFill>
                  <a:srgbClr val="000000"/>
                </a:solidFill>
              </a:rPr>
              <a:t>2005 	Geneva, Switzerland – Philip Morel and Thierry Berney</a:t>
            </a:r>
          </a:p>
        </p:txBody>
      </p:sp>
      <p:sp>
        <p:nvSpPr>
          <p:cNvPr id="5" name="Slide Number Placeholder 4"/>
          <p:cNvSpPr>
            <a:spLocks noGrp="1"/>
          </p:cNvSpPr>
          <p:nvPr>
            <p:ph type="sldNum" sz="quarter" idx="12"/>
          </p:nvPr>
        </p:nvSpPr>
        <p:spPr/>
        <p:txBody>
          <a:bodyPr/>
          <a:lstStyle/>
          <a:p>
            <a:fld id="{3A70D977-2926-44A8-A459-9C8D85568CCA}" type="slidenum">
              <a:rPr lang="en-US" smtClean="0"/>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US" sz="2800" b="1" dirty="0"/>
              <a:t>IPITA World Congresses &amp; Congress Presidents (Cont’d)</a:t>
            </a:r>
          </a:p>
        </p:txBody>
      </p:sp>
      <p:sp>
        <p:nvSpPr>
          <p:cNvPr id="4" name="Rechteck 3"/>
          <p:cNvSpPr>
            <a:spLocks noGrp="1" noChangeArrowheads="1"/>
          </p:cNvSpPr>
          <p:nvPr>
            <p:ph idx="1"/>
          </p:nvPr>
        </p:nvSpPr>
        <p:spPr bwMode="auto">
          <a:xfrm>
            <a:off x="381000" y="1981200"/>
            <a:ext cx="8229600" cy="4278094"/>
          </a:xfrm>
          <a:prstGeom prst="rect">
            <a:avLst/>
          </a:prstGeom>
          <a:noFill/>
          <a:ln w="9525">
            <a:noFill/>
            <a:miter lim="800000"/>
            <a:headEnd/>
            <a:tailEnd/>
          </a:ln>
        </p:spPr>
        <p:txBody>
          <a:bodyPr>
            <a:spAutoFit/>
          </a:bodyPr>
          <a:lstStyle/>
          <a:p>
            <a:pPr marL="0" indent="0">
              <a:buNone/>
            </a:pPr>
            <a:r>
              <a:rPr lang="en-US" sz="2000" dirty="0">
                <a:solidFill>
                  <a:srgbClr val="000000"/>
                </a:solidFill>
              </a:rPr>
              <a:t>11. 	2007  	Minneapolis, MN, USA – Bernhard J. Hering</a:t>
            </a:r>
            <a:br>
              <a:rPr lang="en-US" sz="2000" dirty="0">
                <a:solidFill>
                  <a:srgbClr val="000000"/>
                </a:solidFill>
              </a:rPr>
            </a:br>
            <a:r>
              <a:rPr lang="en-US" sz="2000" dirty="0">
                <a:solidFill>
                  <a:srgbClr val="000000"/>
                </a:solidFill>
              </a:rPr>
              <a:t>		Joint IPITA-IXA-CTS Congress</a:t>
            </a:r>
          </a:p>
          <a:p>
            <a:pPr marL="0" indent="0">
              <a:buNone/>
            </a:pPr>
            <a:r>
              <a:rPr lang="en-US" sz="2000" dirty="0">
                <a:solidFill>
                  <a:srgbClr val="000000"/>
                </a:solidFill>
              </a:rPr>
              <a:t>12.	2009	Venice, Italy – Emanuele Cozzi</a:t>
            </a:r>
            <a:br>
              <a:rPr lang="en-US" sz="2000" dirty="0">
                <a:solidFill>
                  <a:srgbClr val="000000"/>
                </a:solidFill>
              </a:rPr>
            </a:br>
            <a:r>
              <a:rPr lang="en-US" sz="2000" dirty="0">
                <a:solidFill>
                  <a:srgbClr val="000000"/>
                </a:solidFill>
              </a:rPr>
              <a:t>		IPITA-IXA Joint Congress</a:t>
            </a:r>
          </a:p>
          <a:p>
            <a:pPr marL="0" indent="0">
              <a:buNone/>
            </a:pPr>
            <a:r>
              <a:rPr lang="en-US" sz="2000" dirty="0">
                <a:solidFill>
                  <a:srgbClr val="000000"/>
                </a:solidFill>
              </a:rPr>
              <a:t>13.	2011	Prague, Czech Republic – Frantisek Saudek</a:t>
            </a:r>
          </a:p>
          <a:p>
            <a:pPr marL="0" indent="0">
              <a:buNone/>
            </a:pPr>
            <a:r>
              <a:rPr lang="en-US" sz="2000" dirty="0">
                <a:solidFill>
                  <a:srgbClr val="000000"/>
                </a:solidFill>
              </a:rPr>
              <a:t>14.	2013	Monterey, CA, USA – Peter G. Stock</a:t>
            </a:r>
          </a:p>
          <a:p>
            <a:pPr marL="0" indent="0">
              <a:buNone/>
            </a:pPr>
            <a:r>
              <a:rPr lang="en-US" sz="2000" dirty="0">
                <a:solidFill>
                  <a:srgbClr val="000000"/>
                </a:solidFill>
              </a:rPr>
              <a:t>15.	2015	Melbourne, Australia – Tom Kay</a:t>
            </a:r>
            <a:endParaRPr lang="de-DE" sz="2000" dirty="0">
              <a:solidFill>
                <a:srgbClr val="000000"/>
              </a:solidFill>
            </a:endParaRPr>
          </a:p>
          <a:p>
            <a:pPr marL="0" indent="0">
              <a:buNone/>
            </a:pPr>
            <a:r>
              <a:rPr lang="en-US" sz="2000" dirty="0">
                <a:solidFill>
                  <a:srgbClr val="000000"/>
                </a:solidFill>
              </a:rPr>
              <a:t>16. 	2017 	Oxford, UK – Paul RV Johnson</a:t>
            </a:r>
          </a:p>
          <a:p>
            <a:pPr marL="0" indent="0">
              <a:buNone/>
            </a:pPr>
            <a:r>
              <a:rPr lang="en-US" sz="2000" dirty="0">
                <a:solidFill>
                  <a:srgbClr val="000000"/>
                </a:solidFill>
              </a:rPr>
              <a:t>17.	2019 	Lyon, France – X Martin and T Berney</a:t>
            </a:r>
          </a:p>
          <a:p>
            <a:pPr marL="0" indent="0">
              <a:buNone/>
            </a:pPr>
            <a:r>
              <a:rPr lang="en-US" sz="2000" dirty="0">
                <a:solidFill>
                  <a:srgbClr val="000000"/>
                </a:solidFill>
              </a:rPr>
              <a:t>18.	2021 	Virtual – James F Markmann</a:t>
            </a:r>
          </a:p>
          <a:p>
            <a:pPr marL="0" indent="0">
              <a:buNone/>
              <a:tabLst>
                <a:tab pos="914400" algn="l"/>
              </a:tabLst>
            </a:pPr>
            <a:r>
              <a:rPr lang="en-US" sz="2000" dirty="0">
                <a:solidFill>
                  <a:srgbClr val="000000"/>
                </a:solidFill>
              </a:rPr>
              <a:t>19. 	2023 	San Diego, CA – Raja Kandaswamy </a:t>
            </a:r>
            <a:br>
              <a:rPr lang="en-US" sz="2000" dirty="0">
                <a:solidFill>
                  <a:srgbClr val="000000"/>
                </a:solidFill>
              </a:rPr>
            </a:br>
            <a:r>
              <a:rPr lang="en-US" sz="2000" dirty="0">
                <a:solidFill>
                  <a:srgbClr val="000000"/>
                </a:solidFill>
              </a:rPr>
              <a:t>		Joint IPITA-IXA-CTRMS Congress</a:t>
            </a:r>
          </a:p>
        </p:txBody>
      </p:sp>
      <p:sp>
        <p:nvSpPr>
          <p:cNvPr id="5" name="Slide Number Placeholder 4"/>
          <p:cNvSpPr>
            <a:spLocks noGrp="1"/>
          </p:cNvSpPr>
          <p:nvPr>
            <p:ph type="sldNum" sz="quarter" idx="12"/>
          </p:nvPr>
        </p:nvSpPr>
        <p:spPr/>
        <p:txBody>
          <a:bodyPr/>
          <a:lstStyle/>
          <a:p>
            <a:fld id="{3A70D977-2926-44A8-A459-9C8D85568CCA}" type="slidenum">
              <a:rPr lang="en-US" smtClean="0"/>
              <a:t>35</a:t>
            </a:fld>
            <a:endParaRPr lang="en-US" dirty="0"/>
          </a:p>
        </p:txBody>
      </p:sp>
    </p:spTree>
    <p:extLst>
      <p:ext uri="{BB962C8B-B14F-4D97-AF65-F5344CB8AC3E}">
        <p14:creationId xmlns:p14="http://schemas.microsoft.com/office/powerpoint/2010/main" val="1225545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AF6880F2-05C4-2104-EE68-8DCAF1281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a:extLst>
              <a:ext uri="{FF2B5EF4-FFF2-40B4-BE49-F238E27FC236}">
                <a16:creationId xmlns:a16="http://schemas.microsoft.com/office/drawing/2014/main" id="{ABF57D2D-DD05-B7EE-D543-01B8AB0507F4}"/>
              </a:ext>
            </a:extLst>
          </p:cNvPr>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t="23126" b="12234"/>
          <a:stretch>
            <a:fillRect/>
          </a:stretch>
        </p:blipFill>
        <p:spPr bwMode="auto">
          <a:xfrm>
            <a:off x="0" y="1905000"/>
            <a:ext cx="9144000" cy="4432300"/>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a:extLst>
              <a:ext uri="{FF2B5EF4-FFF2-40B4-BE49-F238E27FC236}">
                <a16:creationId xmlns:a16="http://schemas.microsoft.com/office/drawing/2014/main" id="{15DA43CF-32CB-2C2C-7E19-2A25121B180E}"/>
              </a:ext>
            </a:extLst>
          </p:cNvPr>
          <p:cNvSpPr txBox="1">
            <a:spLocks noChangeArrowheads="1"/>
          </p:cNvSpPr>
          <p:nvPr/>
        </p:nvSpPr>
        <p:spPr bwMode="auto">
          <a:xfrm>
            <a:off x="0" y="6276975"/>
            <a:ext cx="914400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400" b="1" dirty="0"/>
              <a:t>1</a:t>
            </a:r>
            <a:r>
              <a:rPr lang="en-US" altLang="en-US" sz="1400" b="1" baseline="30000" dirty="0"/>
              <a:t>st</a:t>
            </a:r>
            <a:r>
              <a:rPr lang="en-US" altLang="en-US" sz="1400" b="1" dirty="0"/>
              <a:t> Joint Conference of IPITA, IXA, and CTS  attended by 850 delegates from 25 countries</a:t>
            </a:r>
          </a:p>
          <a:p>
            <a:pPr algn="ctr"/>
            <a:r>
              <a:rPr lang="en-US" altLang="en-US" sz="1400" b="1" dirty="0"/>
              <a:t>Executive Board: James Shapiro, Bernhard Hering, Megan Sykes, Jacques Tremblay, and David Sutherland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5E8470-B625-1B55-D3A0-C21CD4824FBF}"/>
              </a:ext>
            </a:extLst>
          </p:cNvPr>
          <p:cNvSpPr>
            <a:spLocks noGrp="1"/>
          </p:cNvSpPr>
          <p:nvPr>
            <p:ph type="sldNum" sz="quarter" idx="12"/>
          </p:nvPr>
        </p:nvSpPr>
        <p:spPr/>
        <p:txBody>
          <a:bodyPr/>
          <a:lstStyle/>
          <a:p>
            <a:fld id="{3A70D977-2926-44A8-A459-9C8D85568CCA}" type="slidenum">
              <a:rPr lang="en-US" smtClean="0"/>
              <a:t>37</a:t>
            </a:fld>
            <a:endParaRPr lang="en-US"/>
          </a:p>
        </p:txBody>
      </p:sp>
      <p:pic>
        <p:nvPicPr>
          <p:cNvPr id="5" name="Picture 4" descr="A couple of men in suits&#10;&#10;Description automatically generated">
            <a:extLst>
              <a:ext uri="{FF2B5EF4-FFF2-40B4-BE49-F238E27FC236}">
                <a16:creationId xmlns:a16="http://schemas.microsoft.com/office/drawing/2014/main" id="{D6CD13FD-D4F0-8529-B071-49D773AC34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057400"/>
            <a:ext cx="5257800" cy="3943350"/>
          </a:xfrm>
          <a:prstGeom prst="rect">
            <a:avLst/>
          </a:prstGeom>
        </p:spPr>
      </p:pic>
      <p:sp>
        <p:nvSpPr>
          <p:cNvPr id="6" name="Title 1">
            <a:extLst>
              <a:ext uri="{FF2B5EF4-FFF2-40B4-BE49-F238E27FC236}">
                <a16:creationId xmlns:a16="http://schemas.microsoft.com/office/drawing/2014/main" id="{29675035-1118-E713-E558-EAE31ABBC3D1}"/>
              </a:ext>
            </a:extLst>
          </p:cNvPr>
          <p:cNvSpPr txBox="1">
            <a:spLocks/>
          </p:cNvSpPr>
          <p:nvPr/>
        </p:nvSpPr>
        <p:spPr>
          <a:xfrm>
            <a:off x="533400" y="685800"/>
            <a:ext cx="8229600" cy="63976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10</a:t>
            </a:r>
            <a:r>
              <a:rPr lang="en-US" sz="2800" b="1" baseline="30000" dirty="0"/>
              <a:t>th</a:t>
            </a:r>
            <a:r>
              <a:rPr lang="en-US" sz="2800" b="1" dirty="0"/>
              <a:t> IPITA World Congress – Geneva, CH - 2005</a:t>
            </a:r>
          </a:p>
        </p:txBody>
      </p:sp>
    </p:spTree>
    <p:extLst>
      <p:ext uri="{BB962C8B-B14F-4D97-AF65-F5344CB8AC3E}">
        <p14:creationId xmlns:p14="http://schemas.microsoft.com/office/powerpoint/2010/main" val="601683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26ACF2-F249-C960-6404-4965FF50A59A}"/>
              </a:ext>
            </a:extLst>
          </p:cNvPr>
          <p:cNvSpPr>
            <a:spLocks noGrp="1"/>
          </p:cNvSpPr>
          <p:nvPr>
            <p:ph type="sldNum" sz="quarter" idx="12"/>
          </p:nvPr>
        </p:nvSpPr>
        <p:spPr/>
        <p:txBody>
          <a:bodyPr/>
          <a:lstStyle/>
          <a:p>
            <a:fld id="{3A70D977-2926-44A8-A459-9C8D85568CCA}" type="slidenum">
              <a:rPr lang="en-US" smtClean="0"/>
              <a:t>38</a:t>
            </a:fld>
            <a:endParaRPr lang="en-US"/>
          </a:p>
        </p:txBody>
      </p:sp>
      <p:pic>
        <p:nvPicPr>
          <p:cNvPr id="4" name="Picture 3" descr="A group of people sitting at a table&#10;&#10;Description automatically generated">
            <a:extLst>
              <a:ext uri="{FF2B5EF4-FFF2-40B4-BE49-F238E27FC236}">
                <a16:creationId xmlns:a16="http://schemas.microsoft.com/office/drawing/2014/main" id="{E655A445-32E6-4B1D-A374-2792B09D2A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5438" y="3267123"/>
            <a:ext cx="3556000" cy="2667000"/>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EC32D62E-BB22-BCBA-0F60-F187E9D90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55" y="3267123"/>
            <a:ext cx="2316921" cy="3092450"/>
          </a:xfrm>
          <a:prstGeom prst="rect">
            <a:avLst/>
          </a:prstGeom>
        </p:spPr>
      </p:pic>
      <p:pic>
        <p:nvPicPr>
          <p:cNvPr id="8" name="Picture 7" descr="Two men standing together in a city&#10;&#10;Description automatically generated">
            <a:extLst>
              <a:ext uri="{FF2B5EF4-FFF2-40B4-BE49-F238E27FC236}">
                <a16:creationId xmlns:a16="http://schemas.microsoft.com/office/drawing/2014/main" id="{F70974F7-0FAA-74E0-420A-436092F71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3267123"/>
            <a:ext cx="2316920" cy="3089227"/>
          </a:xfrm>
          <a:prstGeom prst="rect">
            <a:avLst/>
          </a:prstGeom>
        </p:spPr>
      </p:pic>
      <p:pic>
        <p:nvPicPr>
          <p:cNvPr id="10" name="Picture 9" descr="A sign with a lion on it&#10;&#10;Description automatically generated">
            <a:extLst>
              <a:ext uri="{FF2B5EF4-FFF2-40B4-BE49-F238E27FC236}">
                <a16:creationId xmlns:a16="http://schemas.microsoft.com/office/drawing/2014/main" id="{9C0CA7ED-7B0A-19F1-F291-BBE0AAE205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3638" y="284817"/>
            <a:ext cx="4419600" cy="2617181"/>
          </a:xfrm>
          <a:prstGeom prst="rect">
            <a:avLst/>
          </a:prstGeom>
        </p:spPr>
      </p:pic>
    </p:spTree>
    <p:extLst>
      <p:ext uri="{BB962C8B-B14F-4D97-AF65-F5344CB8AC3E}">
        <p14:creationId xmlns:p14="http://schemas.microsoft.com/office/powerpoint/2010/main" val="1285235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1AAB76-D36F-F407-3348-81ADAD299039}"/>
              </a:ext>
            </a:extLst>
          </p:cNvPr>
          <p:cNvSpPr>
            <a:spLocks noGrp="1"/>
          </p:cNvSpPr>
          <p:nvPr>
            <p:ph type="sldNum" sz="quarter" idx="12"/>
          </p:nvPr>
        </p:nvSpPr>
        <p:spPr/>
        <p:txBody>
          <a:bodyPr/>
          <a:lstStyle/>
          <a:p>
            <a:fld id="{3A70D977-2926-44A8-A459-9C8D85568CCA}" type="slidenum">
              <a:rPr lang="en-US" smtClean="0"/>
              <a:t>39</a:t>
            </a:fld>
            <a:endParaRPr lang="en-US"/>
          </a:p>
        </p:txBody>
      </p:sp>
      <p:pic>
        <p:nvPicPr>
          <p:cNvPr id="4" name="Picture 3">
            <a:extLst>
              <a:ext uri="{FF2B5EF4-FFF2-40B4-BE49-F238E27FC236}">
                <a16:creationId xmlns:a16="http://schemas.microsoft.com/office/drawing/2014/main" id="{A6F48FBF-6103-75B1-D2EB-2B97A81C5637}"/>
              </a:ext>
            </a:extLst>
          </p:cNvPr>
          <p:cNvPicPr>
            <a:picLocks noChangeAspect="1"/>
          </p:cNvPicPr>
          <p:nvPr/>
        </p:nvPicPr>
        <p:blipFill>
          <a:blip r:embed="rId2"/>
          <a:stretch>
            <a:fillRect/>
          </a:stretch>
        </p:blipFill>
        <p:spPr>
          <a:xfrm>
            <a:off x="1180626" y="1533260"/>
            <a:ext cx="6782747" cy="3791479"/>
          </a:xfrm>
          <a:prstGeom prst="rect">
            <a:avLst/>
          </a:prstGeom>
        </p:spPr>
      </p:pic>
    </p:spTree>
    <p:extLst>
      <p:ext uri="{BB962C8B-B14F-4D97-AF65-F5344CB8AC3E}">
        <p14:creationId xmlns:p14="http://schemas.microsoft.com/office/powerpoint/2010/main" val="1584140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715631"/>
            <a:ext cx="7010400" cy="1631216"/>
          </a:xfrm>
          <a:prstGeom prst="rect">
            <a:avLst/>
          </a:prstGeom>
          <a:noFill/>
        </p:spPr>
        <p:txBody>
          <a:bodyPr wrap="square" rtlCol="0">
            <a:spAutoFit/>
          </a:bodyPr>
          <a:lstStyle/>
          <a:p>
            <a:pPr fontAlgn="base"/>
            <a:r>
              <a:rPr lang="en-US" sz="2000" dirty="0"/>
              <a:t>In 1972, Drs. Walter Ballinger and Paul Lacy from St. Louis, MI, reported in </a:t>
            </a:r>
            <a:r>
              <a:rPr lang="en-US" sz="2000" i="1" dirty="0"/>
              <a:t>Surgery</a:t>
            </a:r>
            <a:r>
              <a:rPr lang="en-US" sz="2000" dirty="0"/>
              <a:t> the transplantation of rat islets into a diabetic rat.  For most of us working in the field, this was the start of islet transplantation.</a:t>
            </a:r>
          </a:p>
          <a:p>
            <a:endParaRPr lang="en-US" sz="2000" dirty="0"/>
          </a:p>
        </p:txBody>
      </p:sp>
      <p:sp>
        <p:nvSpPr>
          <p:cNvPr id="29697" name="Rectangle 1"/>
          <p:cNvSpPr>
            <a:spLocks noChangeArrowheads="1"/>
          </p:cNvSpPr>
          <p:nvPr/>
        </p:nvSpPr>
        <p:spPr bwMode="auto">
          <a:xfrm>
            <a:off x="3810000" y="6172200"/>
            <a:ext cx="152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dirty="0"/>
              <a:t>Dr. Paul Lacy</a:t>
            </a:r>
            <a:endParaRPr kumimoji="0" lang="en-US" sz="4000" b="0" i="0" u="none" strike="noStrike" cap="none" normalizeH="0" baseline="0" dirty="0">
              <a:ln>
                <a:noFill/>
              </a:ln>
              <a:solidFill>
                <a:schemeClr val="tx1"/>
              </a:solidFill>
              <a:effectLst/>
              <a:latin typeface="Arial" pitchFamily="34" charset="0"/>
            </a:endParaRPr>
          </a:p>
        </p:txBody>
      </p:sp>
      <p:sp>
        <p:nvSpPr>
          <p:cNvPr id="8" name="TextBox 7"/>
          <p:cNvSpPr txBox="1"/>
          <p:nvPr/>
        </p:nvSpPr>
        <p:spPr>
          <a:xfrm>
            <a:off x="609600" y="457200"/>
            <a:ext cx="7792711" cy="58477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en-US" sz="3200" b="1" dirty="0"/>
              <a:t>First Successful Experimental Islet Transplant</a:t>
            </a:r>
          </a:p>
        </p:txBody>
      </p:sp>
      <p:sp>
        <p:nvSpPr>
          <p:cNvPr id="9" name="Slide Number Placeholder 8"/>
          <p:cNvSpPr>
            <a:spLocks noGrp="1"/>
          </p:cNvSpPr>
          <p:nvPr>
            <p:ph type="sldNum" sz="quarter" idx="12"/>
          </p:nvPr>
        </p:nvSpPr>
        <p:spPr/>
        <p:txBody>
          <a:bodyPr/>
          <a:lstStyle/>
          <a:p>
            <a:fld id="{3A70D977-2926-44A8-A459-9C8D85568CCA}" type="slidenum">
              <a:rPr lang="en-US" smtClean="0"/>
              <a:t>4</a:t>
            </a:fld>
            <a:endParaRPr lang="en-US"/>
          </a:p>
        </p:txBody>
      </p:sp>
      <p:pic>
        <p:nvPicPr>
          <p:cNvPr id="2" name="Picture 3" descr="paul e lacy md 2">
            <a:extLst>
              <a:ext uri="{FF2B5EF4-FFF2-40B4-BE49-F238E27FC236}">
                <a16:creationId xmlns:a16="http://schemas.microsoft.com/office/drawing/2014/main" id="{085FAA83-CE56-7763-B704-555CBC0D6D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925"/>
          <a:stretch>
            <a:fillRect/>
          </a:stretch>
        </p:blipFill>
        <p:spPr bwMode="auto">
          <a:xfrm>
            <a:off x="3352800" y="3273088"/>
            <a:ext cx="2446033" cy="2755635"/>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4000" b="1" dirty="0"/>
              <a:t>Dr. Paul E. Lacy Lectures</a:t>
            </a:r>
          </a:p>
        </p:txBody>
      </p:sp>
      <p:sp>
        <p:nvSpPr>
          <p:cNvPr id="6146" name="AutoShape 2"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50" name="Picture 6" descr="Dr. Clyde Barker"/>
          <p:cNvPicPr>
            <a:picLocks noChangeAspect="1" noChangeArrowheads="1"/>
          </p:cNvPicPr>
          <p:nvPr/>
        </p:nvPicPr>
        <p:blipFill>
          <a:blip r:embed="rId2" cstate="print"/>
          <a:srcRect b="40000"/>
          <a:stretch>
            <a:fillRect/>
          </a:stretch>
        </p:blipFill>
        <p:spPr bwMode="auto">
          <a:xfrm>
            <a:off x="3976382" y="1524000"/>
            <a:ext cx="1524000" cy="1828800"/>
          </a:xfrm>
          <a:prstGeom prst="rect">
            <a:avLst/>
          </a:prstGeom>
          <a:noFill/>
        </p:spPr>
      </p:pic>
      <p:sp>
        <p:nvSpPr>
          <p:cNvPr id="23" name="TextBox 22"/>
          <p:cNvSpPr txBox="1"/>
          <p:nvPr/>
        </p:nvSpPr>
        <p:spPr>
          <a:xfrm>
            <a:off x="3900182" y="3406692"/>
            <a:ext cx="1589154" cy="646331"/>
          </a:xfrm>
          <a:prstGeom prst="rect">
            <a:avLst/>
          </a:prstGeom>
          <a:noFill/>
        </p:spPr>
        <p:txBody>
          <a:bodyPr wrap="none" rtlCol="0">
            <a:spAutoFit/>
          </a:bodyPr>
          <a:lstStyle/>
          <a:p>
            <a:pPr algn="ctr"/>
            <a:r>
              <a:rPr lang="en-US" b="1" dirty="0"/>
              <a:t>Clyde F. Barker</a:t>
            </a:r>
          </a:p>
          <a:p>
            <a:pPr algn="ctr"/>
            <a:r>
              <a:rPr lang="en-US" b="1" dirty="0"/>
              <a:t>2007</a:t>
            </a:r>
          </a:p>
        </p:txBody>
      </p:sp>
      <p:pic>
        <p:nvPicPr>
          <p:cNvPr id="6152" name="Picture 8" descr="Who's who in biotech"/>
          <p:cNvPicPr>
            <a:picLocks noChangeAspect="1" noChangeArrowheads="1"/>
          </p:cNvPicPr>
          <p:nvPr/>
        </p:nvPicPr>
        <p:blipFill>
          <a:blip r:embed="rId3" cstate="print"/>
          <a:srcRect/>
          <a:stretch>
            <a:fillRect/>
          </a:stretch>
        </p:blipFill>
        <p:spPr bwMode="auto">
          <a:xfrm>
            <a:off x="6490982" y="1501692"/>
            <a:ext cx="1510018" cy="1828800"/>
          </a:xfrm>
          <a:prstGeom prst="rect">
            <a:avLst/>
          </a:prstGeom>
          <a:noFill/>
        </p:spPr>
      </p:pic>
      <p:pic>
        <p:nvPicPr>
          <p:cNvPr id="25" name="Picture 2" descr="http://foodtank.com/resource-database-files/368/%3Dcamillo"/>
          <p:cNvPicPr>
            <a:picLocks noChangeAspect="1" noChangeArrowheads="1"/>
          </p:cNvPicPr>
          <p:nvPr/>
        </p:nvPicPr>
        <p:blipFill>
          <a:blip r:embed="rId4" cstate="print"/>
          <a:srcRect l="15094" r="13208"/>
          <a:stretch>
            <a:fillRect/>
          </a:stretch>
        </p:blipFill>
        <p:spPr bwMode="auto">
          <a:xfrm>
            <a:off x="1904805" y="1501692"/>
            <a:ext cx="1414645" cy="1828800"/>
          </a:xfrm>
          <a:prstGeom prst="rect">
            <a:avLst/>
          </a:prstGeom>
          <a:noFill/>
        </p:spPr>
      </p:pic>
      <p:pic>
        <p:nvPicPr>
          <p:cNvPr id="6154" name="Picture 10" descr="Daniel Pipeleers"/>
          <p:cNvPicPr>
            <a:picLocks noChangeAspect="1" noChangeArrowheads="1"/>
          </p:cNvPicPr>
          <p:nvPr/>
        </p:nvPicPr>
        <p:blipFill>
          <a:blip r:embed="rId5" cstate="print"/>
          <a:srcRect l="29091" t="8938" r="27272" b="32961"/>
          <a:stretch>
            <a:fillRect/>
          </a:stretch>
        </p:blipFill>
        <p:spPr bwMode="auto">
          <a:xfrm>
            <a:off x="1371600" y="4351117"/>
            <a:ext cx="1610662" cy="1744883"/>
          </a:xfrm>
          <a:prstGeom prst="rect">
            <a:avLst/>
          </a:prstGeom>
          <a:noFill/>
        </p:spPr>
      </p:pic>
      <p:sp>
        <p:nvSpPr>
          <p:cNvPr id="27" name="TextBox 26"/>
          <p:cNvSpPr txBox="1"/>
          <p:nvPr/>
        </p:nvSpPr>
        <p:spPr>
          <a:xfrm>
            <a:off x="1753472" y="3406692"/>
            <a:ext cx="1615379" cy="646331"/>
          </a:xfrm>
          <a:prstGeom prst="rect">
            <a:avLst/>
          </a:prstGeom>
          <a:noFill/>
        </p:spPr>
        <p:txBody>
          <a:bodyPr wrap="none" rtlCol="0">
            <a:spAutoFit/>
          </a:bodyPr>
          <a:lstStyle/>
          <a:p>
            <a:pPr algn="ctr"/>
            <a:r>
              <a:rPr lang="en-US" b="1" dirty="0"/>
              <a:t>Camillo Ricordi</a:t>
            </a:r>
          </a:p>
          <a:p>
            <a:pPr algn="ctr"/>
            <a:r>
              <a:rPr lang="en-US" b="1" dirty="0"/>
              <a:t>2005</a:t>
            </a:r>
          </a:p>
        </p:txBody>
      </p:sp>
      <p:sp>
        <p:nvSpPr>
          <p:cNvPr id="28" name="TextBox 27"/>
          <p:cNvSpPr txBox="1"/>
          <p:nvPr/>
        </p:nvSpPr>
        <p:spPr>
          <a:xfrm>
            <a:off x="6668349" y="3406692"/>
            <a:ext cx="1282660" cy="646331"/>
          </a:xfrm>
          <a:prstGeom prst="rect">
            <a:avLst/>
          </a:prstGeom>
          <a:noFill/>
        </p:spPr>
        <p:txBody>
          <a:bodyPr wrap="none" rtlCol="0">
            <a:spAutoFit/>
          </a:bodyPr>
          <a:lstStyle/>
          <a:p>
            <a:pPr algn="ctr"/>
            <a:r>
              <a:rPr lang="en-US" b="1" dirty="0"/>
              <a:t>Ray Rajotte</a:t>
            </a:r>
          </a:p>
          <a:p>
            <a:pPr algn="ctr"/>
            <a:r>
              <a:rPr lang="en-US" b="1" dirty="0"/>
              <a:t>2009</a:t>
            </a:r>
          </a:p>
        </p:txBody>
      </p:sp>
      <p:sp>
        <p:nvSpPr>
          <p:cNvPr id="30" name="TextBox 29"/>
          <p:cNvSpPr txBox="1"/>
          <p:nvPr/>
        </p:nvSpPr>
        <p:spPr>
          <a:xfrm>
            <a:off x="1164925" y="6135469"/>
            <a:ext cx="1723933" cy="646331"/>
          </a:xfrm>
          <a:prstGeom prst="rect">
            <a:avLst/>
          </a:prstGeom>
          <a:noFill/>
        </p:spPr>
        <p:txBody>
          <a:bodyPr wrap="none" rtlCol="0">
            <a:spAutoFit/>
          </a:bodyPr>
          <a:lstStyle/>
          <a:p>
            <a:pPr algn="ctr"/>
            <a:r>
              <a:rPr lang="en-US" b="1" dirty="0"/>
              <a:t>Daniel Pipeleers</a:t>
            </a:r>
          </a:p>
          <a:p>
            <a:pPr algn="ctr"/>
            <a:r>
              <a:rPr lang="en-US" b="1" dirty="0"/>
              <a:t>2011</a:t>
            </a:r>
          </a:p>
        </p:txBody>
      </p:sp>
      <p:pic>
        <p:nvPicPr>
          <p:cNvPr id="6156" name="Picture 12" descr="http://www.upenn.edu/almanac/v48/n13/anaji.jpg"/>
          <p:cNvPicPr>
            <a:picLocks noChangeAspect="1" noChangeArrowheads="1"/>
          </p:cNvPicPr>
          <p:nvPr/>
        </p:nvPicPr>
        <p:blipFill>
          <a:blip r:embed="rId6" cstate="print"/>
          <a:srcRect/>
          <a:stretch>
            <a:fillRect/>
          </a:stretch>
        </p:blipFill>
        <p:spPr bwMode="auto">
          <a:xfrm>
            <a:off x="3622964" y="4343400"/>
            <a:ext cx="1330036" cy="1828800"/>
          </a:xfrm>
          <a:prstGeom prst="rect">
            <a:avLst/>
          </a:prstGeom>
          <a:noFill/>
        </p:spPr>
      </p:pic>
      <p:sp>
        <p:nvSpPr>
          <p:cNvPr id="32" name="TextBox 31"/>
          <p:cNvSpPr txBox="1"/>
          <p:nvPr/>
        </p:nvSpPr>
        <p:spPr>
          <a:xfrm>
            <a:off x="3790353" y="6172198"/>
            <a:ext cx="870752" cy="646331"/>
          </a:xfrm>
          <a:prstGeom prst="rect">
            <a:avLst/>
          </a:prstGeom>
          <a:noFill/>
        </p:spPr>
        <p:txBody>
          <a:bodyPr wrap="none" rtlCol="0">
            <a:spAutoFit/>
          </a:bodyPr>
          <a:lstStyle/>
          <a:p>
            <a:pPr algn="ctr"/>
            <a:r>
              <a:rPr lang="en-US" b="1" dirty="0"/>
              <a:t>Ali Naji</a:t>
            </a:r>
          </a:p>
          <a:p>
            <a:pPr algn="ctr"/>
            <a:r>
              <a:rPr lang="en-US" b="1" dirty="0"/>
              <a:t>2013</a:t>
            </a:r>
          </a:p>
        </p:txBody>
      </p:sp>
      <p:sp>
        <p:nvSpPr>
          <p:cNvPr id="34" name="Slide Number Placeholder 33"/>
          <p:cNvSpPr>
            <a:spLocks noGrp="1"/>
          </p:cNvSpPr>
          <p:nvPr>
            <p:ph type="sldNum" sz="quarter" idx="12"/>
          </p:nvPr>
        </p:nvSpPr>
        <p:spPr/>
        <p:txBody>
          <a:bodyPr/>
          <a:lstStyle/>
          <a:p>
            <a:fld id="{3A70D977-2926-44A8-A459-9C8D85568CCA}" type="slidenum">
              <a:rPr lang="en-US" smtClean="0"/>
              <a:t>40</a:t>
            </a:fld>
            <a:endParaRPr lang="en-US"/>
          </a:p>
        </p:txBody>
      </p:sp>
      <p:sp>
        <p:nvSpPr>
          <p:cNvPr id="5" name="TextBox 4">
            <a:extLst>
              <a:ext uri="{FF2B5EF4-FFF2-40B4-BE49-F238E27FC236}">
                <a16:creationId xmlns:a16="http://schemas.microsoft.com/office/drawing/2014/main" id="{8EBB7BCF-E175-AB9F-F747-621FADAD825F}"/>
              </a:ext>
            </a:extLst>
          </p:cNvPr>
          <p:cNvSpPr txBox="1"/>
          <p:nvPr/>
        </p:nvSpPr>
        <p:spPr>
          <a:xfrm>
            <a:off x="5718102" y="6147126"/>
            <a:ext cx="2968698" cy="646331"/>
          </a:xfrm>
          <a:prstGeom prst="rect">
            <a:avLst/>
          </a:prstGeom>
          <a:noFill/>
        </p:spPr>
        <p:txBody>
          <a:bodyPr wrap="none" rtlCol="0">
            <a:spAutoFit/>
          </a:bodyPr>
          <a:lstStyle/>
          <a:p>
            <a:pPr algn="ctr"/>
            <a:r>
              <a:rPr lang="en-US" b="1" dirty="0"/>
              <a:t>Konrad Federlin, Guido Pozza</a:t>
            </a:r>
          </a:p>
          <a:p>
            <a:pPr algn="ctr"/>
            <a:r>
              <a:rPr lang="en-US" b="1" dirty="0"/>
              <a:t>2015</a:t>
            </a:r>
          </a:p>
        </p:txBody>
      </p:sp>
      <p:pic>
        <p:nvPicPr>
          <p:cNvPr id="6" name="Picture 28" descr="Kroc4x">
            <a:extLst>
              <a:ext uri="{FF2B5EF4-FFF2-40B4-BE49-F238E27FC236}">
                <a16:creationId xmlns:a16="http://schemas.microsoft.com/office/drawing/2014/main" id="{61CA489B-F9BD-F618-1998-CFFDAD26EF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292" y="4351117"/>
            <a:ext cx="1467201" cy="182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6" descr="Kroc4i">
            <a:extLst>
              <a:ext uri="{FF2B5EF4-FFF2-40B4-BE49-F238E27FC236}">
                <a16:creationId xmlns:a16="http://schemas.microsoft.com/office/drawing/2014/main" id="{335F9ABD-8CCE-F907-6333-CD8AD2D1A9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9114" y="4343397"/>
            <a:ext cx="1473686" cy="183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aul e lacy md 2">
            <a:extLst>
              <a:ext uri="{FF2B5EF4-FFF2-40B4-BE49-F238E27FC236}">
                <a16:creationId xmlns:a16="http://schemas.microsoft.com/office/drawing/2014/main" id="{10E6C3E0-0560-9302-DB55-F5D0FC0EFC2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t="3925"/>
          <a:stretch>
            <a:fillRect/>
          </a:stretch>
        </p:blipFill>
        <p:spPr bwMode="auto">
          <a:xfrm>
            <a:off x="149128" y="105896"/>
            <a:ext cx="1360696" cy="1532923"/>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4000" b="1" dirty="0"/>
              <a:t>Dr. Paul E. Lacy Lectures</a:t>
            </a:r>
          </a:p>
        </p:txBody>
      </p:sp>
      <p:sp>
        <p:nvSpPr>
          <p:cNvPr id="6146" name="AutoShape 2"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4186096" y="3406692"/>
            <a:ext cx="1598964" cy="646331"/>
          </a:xfrm>
          <a:prstGeom prst="rect">
            <a:avLst/>
          </a:prstGeom>
          <a:noFill/>
        </p:spPr>
        <p:txBody>
          <a:bodyPr wrap="none" rtlCol="0">
            <a:spAutoFit/>
          </a:bodyPr>
          <a:lstStyle/>
          <a:p>
            <a:pPr algn="ctr"/>
            <a:r>
              <a:rPr lang="en-US" b="1" dirty="0"/>
              <a:t>Antonio Secchi</a:t>
            </a:r>
          </a:p>
          <a:p>
            <a:pPr algn="ctr"/>
            <a:r>
              <a:rPr lang="en-US" b="1" dirty="0"/>
              <a:t>2019</a:t>
            </a:r>
          </a:p>
        </p:txBody>
      </p:sp>
      <p:sp>
        <p:nvSpPr>
          <p:cNvPr id="27" name="TextBox 26"/>
          <p:cNvSpPr txBox="1"/>
          <p:nvPr/>
        </p:nvSpPr>
        <p:spPr>
          <a:xfrm>
            <a:off x="1242852" y="3406692"/>
            <a:ext cx="1846660" cy="646331"/>
          </a:xfrm>
          <a:prstGeom prst="rect">
            <a:avLst/>
          </a:prstGeom>
          <a:noFill/>
        </p:spPr>
        <p:txBody>
          <a:bodyPr wrap="none" rtlCol="0">
            <a:spAutoFit/>
          </a:bodyPr>
          <a:lstStyle/>
          <a:p>
            <a:pPr algn="ctr"/>
            <a:r>
              <a:rPr lang="en-US" b="1" dirty="0"/>
              <a:t>Garth L. Warnock</a:t>
            </a:r>
          </a:p>
          <a:p>
            <a:pPr algn="ctr"/>
            <a:r>
              <a:rPr lang="en-US" b="1" dirty="0"/>
              <a:t>2017</a:t>
            </a:r>
          </a:p>
        </p:txBody>
      </p:sp>
      <p:sp>
        <p:nvSpPr>
          <p:cNvPr id="28" name="TextBox 27"/>
          <p:cNvSpPr txBox="1"/>
          <p:nvPr/>
        </p:nvSpPr>
        <p:spPr>
          <a:xfrm>
            <a:off x="6400800" y="3414848"/>
            <a:ext cx="2068644" cy="646331"/>
          </a:xfrm>
          <a:prstGeom prst="rect">
            <a:avLst/>
          </a:prstGeom>
          <a:noFill/>
        </p:spPr>
        <p:txBody>
          <a:bodyPr wrap="none" rtlCol="0">
            <a:spAutoFit/>
          </a:bodyPr>
          <a:lstStyle/>
          <a:p>
            <a:pPr algn="ctr"/>
            <a:r>
              <a:rPr lang="en-US" b="1" dirty="0"/>
              <a:t>A.M. James Shapiro</a:t>
            </a:r>
          </a:p>
          <a:p>
            <a:pPr algn="ctr"/>
            <a:r>
              <a:rPr lang="en-US" b="1" dirty="0"/>
              <a:t>2021</a:t>
            </a:r>
          </a:p>
        </p:txBody>
      </p:sp>
      <p:sp>
        <p:nvSpPr>
          <p:cNvPr id="30" name="TextBox 29"/>
          <p:cNvSpPr txBox="1"/>
          <p:nvPr/>
        </p:nvSpPr>
        <p:spPr>
          <a:xfrm>
            <a:off x="1198373" y="6135468"/>
            <a:ext cx="1948290" cy="646331"/>
          </a:xfrm>
          <a:prstGeom prst="rect">
            <a:avLst/>
          </a:prstGeom>
          <a:noFill/>
        </p:spPr>
        <p:txBody>
          <a:bodyPr wrap="none" rtlCol="0">
            <a:spAutoFit/>
          </a:bodyPr>
          <a:lstStyle/>
          <a:p>
            <a:pPr algn="ctr"/>
            <a:r>
              <a:rPr lang="en-US" b="1" dirty="0"/>
              <a:t>Bernhard J. Hering</a:t>
            </a:r>
          </a:p>
          <a:p>
            <a:pPr algn="ctr"/>
            <a:r>
              <a:rPr lang="en-US" b="1" dirty="0"/>
              <a:t>2023</a:t>
            </a:r>
          </a:p>
        </p:txBody>
      </p:sp>
      <p:sp>
        <p:nvSpPr>
          <p:cNvPr id="34" name="Slide Number Placeholder 33"/>
          <p:cNvSpPr>
            <a:spLocks noGrp="1"/>
          </p:cNvSpPr>
          <p:nvPr>
            <p:ph type="sldNum" sz="quarter" idx="12"/>
          </p:nvPr>
        </p:nvSpPr>
        <p:spPr/>
        <p:txBody>
          <a:bodyPr/>
          <a:lstStyle/>
          <a:p>
            <a:fld id="{3A70D977-2926-44A8-A459-9C8D85568CCA}" type="slidenum">
              <a:rPr lang="en-US" smtClean="0"/>
              <a:t>41</a:t>
            </a:fld>
            <a:endParaRPr lang="en-US"/>
          </a:p>
        </p:txBody>
      </p:sp>
      <p:pic>
        <p:nvPicPr>
          <p:cNvPr id="5" name="Picture 2" descr="Prof. Antonio Secchi: diabetologo a Milano">
            <a:extLst>
              <a:ext uri="{FF2B5EF4-FFF2-40B4-BE49-F238E27FC236}">
                <a16:creationId xmlns:a16="http://schemas.microsoft.com/office/drawing/2014/main" id="{4788546A-D11F-047A-31FC-6105A46349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74" r="12431"/>
          <a:stretch/>
        </p:blipFill>
        <p:spPr bwMode="auto">
          <a:xfrm>
            <a:off x="4056452" y="1568616"/>
            <a:ext cx="1738133" cy="176187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a:extLst>
              <a:ext uri="{FF2B5EF4-FFF2-40B4-BE49-F238E27FC236}">
                <a16:creationId xmlns:a16="http://schemas.microsoft.com/office/drawing/2014/main" id="{B2768C03-E2E0-05F6-BE6D-637391C2F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72306"/>
            <a:ext cx="1362876" cy="18058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wearing glasses smiling&#10;&#10;Description automatically generated">
            <a:extLst>
              <a:ext uri="{FF2B5EF4-FFF2-40B4-BE49-F238E27FC236}">
                <a16:creationId xmlns:a16="http://schemas.microsoft.com/office/drawing/2014/main" id="{3B18F7AD-8151-C8FD-CF09-2D8B9DFADA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622"/>
          <a:stretch/>
        </p:blipFill>
        <p:spPr>
          <a:xfrm>
            <a:off x="1419835" y="4172770"/>
            <a:ext cx="1492693" cy="1842951"/>
          </a:xfrm>
          <a:prstGeom prst="rect">
            <a:avLst/>
          </a:prstGeom>
        </p:spPr>
      </p:pic>
      <p:pic>
        <p:nvPicPr>
          <p:cNvPr id="16388" name="Picture 4" descr="A new editor for the journal | CJS">
            <a:extLst>
              <a:ext uri="{FF2B5EF4-FFF2-40B4-BE49-F238E27FC236}">
                <a16:creationId xmlns:a16="http://schemas.microsoft.com/office/drawing/2014/main" id="{3BED79FF-C5AF-E797-1ED4-17A0102AA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42" y="1568616"/>
            <a:ext cx="1345656" cy="18768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paul e lacy md 2">
            <a:extLst>
              <a:ext uri="{FF2B5EF4-FFF2-40B4-BE49-F238E27FC236}">
                <a16:creationId xmlns:a16="http://schemas.microsoft.com/office/drawing/2014/main" id="{70ADF978-3954-3CEE-0E4A-2C2CE06534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3925"/>
          <a:stretch>
            <a:fillRect/>
          </a:stretch>
        </p:blipFill>
        <p:spPr bwMode="auto">
          <a:xfrm>
            <a:off x="134445" y="80108"/>
            <a:ext cx="1214028" cy="1367692"/>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84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4000" b="1" dirty="0"/>
              <a:t>     Dr. Richard C. Lillehei Lectures</a:t>
            </a:r>
          </a:p>
        </p:txBody>
      </p:sp>
      <p:sp>
        <p:nvSpPr>
          <p:cNvPr id="6146" name="AutoShape 2"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3276600" y="3541312"/>
            <a:ext cx="2416431" cy="646331"/>
          </a:xfrm>
          <a:prstGeom prst="rect">
            <a:avLst/>
          </a:prstGeom>
          <a:noFill/>
        </p:spPr>
        <p:txBody>
          <a:bodyPr wrap="none" rtlCol="0">
            <a:spAutoFit/>
          </a:bodyPr>
          <a:lstStyle/>
          <a:p>
            <a:pPr algn="ctr"/>
            <a:r>
              <a:rPr lang="en-US" b="1" dirty="0"/>
              <a:t>Jean-Michel Dubernard</a:t>
            </a:r>
          </a:p>
          <a:p>
            <a:pPr algn="ctr"/>
            <a:r>
              <a:rPr lang="en-US" b="1" dirty="0"/>
              <a:t>2013</a:t>
            </a:r>
          </a:p>
        </p:txBody>
      </p:sp>
      <p:sp>
        <p:nvSpPr>
          <p:cNvPr id="27" name="TextBox 26"/>
          <p:cNvSpPr txBox="1"/>
          <p:nvPr/>
        </p:nvSpPr>
        <p:spPr>
          <a:xfrm>
            <a:off x="1249938" y="3541312"/>
            <a:ext cx="1832489" cy="646331"/>
          </a:xfrm>
          <a:prstGeom prst="rect">
            <a:avLst/>
          </a:prstGeom>
          <a:noFill/>
        </p:spPr>
        <p:txBody>
          <a:bodyPr wrap="none" rtlCol="0">
            <a:spAutoFit/>
          </a:bodyPr>
          <a:lstStyle/>
          <a:p>
            <a:pPr algn="ctr"/>
            <a:r>
              <a:rPr lang="en-US" b="1" dirty="0"/>
              <a:t>David Sutherland</a:t>
            </a:r>
          </a:p>
          <a:p>
            <a:pPr algn="ctr"/>
            <a:r>
              <a:rPr lang="en-US" b="1" dirty="0"/>
              <a:t>2011</a:t>
            </a:r>
          </a:p>
        </p:txBody>
      </p:sp>
      <p:pic>
        <p:nvPicPr>
          <p:cNvPr id="25606" name="Picture 6" descr="http://www.has-sante.fr/portail/upload/docs/image/jpeg/2008-07/jm_dubernard_big.jpg"/>
          <p:cNvPicPr>
            <a:picLocks noChangeAspect="1" noChangeArrowheads="1"/>
          </p:cNvPicPr>
          <p:nvPr/>
        </p:nvPicPr>
        <p:blipFill>
          <a:blip r:embed="rId2" cstate="print"/>
          <a:srcRect l="15000" r="26000"/>
          <a:stretch>
            <a:fillRect/>
          </a:stretch>
        </p:blipFill>
        <p:spPr bwMode="auto">
          <a:xfrm>
            <a:off x="3686520" y="1506221"/>
            <a:ext cx="1756316" cy="1983298"/>
          </a:xfrm>
          <a:prstGeom prst="rect">
            <a:avLst/>
          </a:prstGeom>
          <a:noFill/>
        </p:spPr>
      </p:pic>
      <p:sp>
        <p:nvSpPr>
          <p:cNvPr id="19" name="Slide Number Placeholder 18"/>
          <p:cNvSpPr>
            <a:spLocks noGrp="1"/>
          </p:cNvSpPr>
          <p:nvPr>
            <p:ph type="sldNum" sz="quarter" idx="12"/>
          </p:nvPr>
        </p:nvSpPr>
        <p:spPr/>
        <p:txBody>
          <a:bodyPr/>
          <a:lstStyle/>
          <a:p>
            <a:fld id="{3A70D977-2926-44A8-A459-9C8D85568CCA}" type="slidenum">
              <a:rPr lang="en-US" smtClean="0"/>
              <a:t>42</a:t>
            </a:fld>
            <a:endParaRPr lang="en-US"/>
          </a:p>
        </p:txBody>
      </p:sp>
      <p:pic>
        <p:nvPicPr>
          <p:cNvPr id="21" name="Picture 2" descr="lillehei"/>
          <p:cNvPicPr>
            <a:picLocks noChangeAspect="1" noChangeArrowheads="1"/>
          </p:cNvPicPr>
          <p:nvPr/>
        </p:nvPicPr>
        <p:blipFill>
          <a:blip r:embed="rId3" cstate="print"/>
          <a:srcRect/>
          <a:stretch>
            <a:fillRect/>
          </a:stretch>
        </p:blipFill>
        <p:spPr bwMode="auto">
          <a:xfrm>
            <a:off x="7226" y="7937"/>
            <a:ext cx="1295400" cy="1734519"/>
          </a:xfrm>
          <a:prstGeom prst="rect">
            <a:avLst/>
          </a:prstGeom>
          <a:noFill/>
        </p:spPr>
      </p:pic>
      <p:sp>
        <p:nvSpPr>
          <p:cNvPr id="3" name="TextBox 2">
            <a:extLst>
              <a:ext uri="{FF2B5EF4-FFF2-40B4-BE49-F238E27FC236}">
                <a16:creationId xmlns:a16="http://schemas.microsoft.com/office/drawing/2014/main" id="{E99005C9-BE04-44D0-0DE6-1FD4F3BE4B73}"/>
              </a:ext>
            </a:extLst>
          </p:cNvPr>
          <p:cNvSpPr txBox="1"/>
          <p:nvPr/>
        </p:nvSpPr>
        <p:spPr>
          <a:xfrm>
            <a:off x="6542000" y="3541312"/>
            <a:ext cx="1539909" cy="646331"/>
          </a:xfrm>
          <a:prstGeom prst="rect">
            <a:avLst/>
          </a:prstGeom>
          <a:noFill/>
        </p:spPr>
        <p:txBody>
          <a:bodyPr wrap="none" rtlCol="0">
            <a:spAutoFit/>
          </a:bodyPr>
          <a:lstStyle/>
          <a:p>
            <a:pPr algn="ctr"/>
            <a:r>
              <a:rPr lang="en-US" b="1" dirty="0"/>
              <a:t>Hans Sollinger</a:t>
            </a:r>
          </a:p>
          <a:p>
            <a:pPr algn="ctr"/>
            <a:r>
              <a:rPr lang="en-US" b="1" dirty="0"/>
              <a:t>2015</a:t>
            </a:r>
          </a:p>
        </p:txBody>
      </p:sp>
      <p:sp>
        <p:nvSpPr>
          <p:cNvPr id="4" name="TextBox 3">
            <a:extLst>
              <a:ext uri="{FF2B5EF4-FFF2-40B4-BE49-F238E27FC236}">
                <a16:creationId xmlns:a16="http://schemas.microsoft.com/office/drawing/2014/main" id="{A1DBD95C-A5EB-6D69-5D09-1C718096C513}"/>
              </a:ext>
            </a:extLst>
          </p:cNvPr>
          <p:cNvSpPr txBox="1"/>
          <p:nvPr/>
        </p:nvSpPr>
        <p:spPr>
          <a:xfrm>
            <a:off x="1011181" y="6211669"/>
            <a:ext cx="2124236" cy="646331"/>
          </a:xfrm>
          <a:prstGeom prst="rect">
            <a:avLst/>
          </a:prstGeom>
          <a:noFill/>
        </p:spPr>
        <p:txBody>
          <a:bodyPr wrap="none" rtlCol="0">
            <a:spAutoFit/>
          </a:bodyPr>
          <a:lstStyle/>
          <a:p>
            <a:pPr algn="ctr"/>
            <a:r>
              <a:rPr lang="en-US" b="1" dirty="0"/>
              <a:t>Raimund Margreiter</a:t>
            </a:r>
          </a:p>
          <a:p>
            <a:pPr algn="ctr"/>
            <a:r>
              <a:rPr lang="en-US" b="1" dirty="0"/>
              <a:t>2017</a:t>
            </a:r>
          </a:p>
        </p:txBody>
      </p:sp>
      <p:sp>
        <p:nvSpPr>
          <p:cNvPr id="5" name="TextBox 4">
            <a:extLst>
              <a:ext uri="{FF2B5EF4-FFF2-40B4-BE49-F238E27FC236}">
                <a16:creationId xmlns:a16="http://schemas.microsoft.com/office/drawing/2014/main" id="{19E8827A-0C99-1EFD-B0C5-825920D18E36}"/>
              </a:ext>
            </a:extLst>
          </p:cNvPr>
          <p:cNvSpPr txBox="1"/>
          <p:nvPr/>
        </p:nvSpPr>
        <p:spPr>
          <a:xfrm>
            <a:off x="3106842" y="6211667"/>
            <a:ext cx="2915671" cy="646331"/>
          </a:xfrm>
          <a:prstGeom prst="rect">
            <a:avLst/>
          </a:prstGeom>
          <a:noFill/>
        </p:spPr>
        <p:txBody>
          <a:bodyPr wrap="none" rtlCol="0">
            <a:spAutoFit/>
          </a:bodyPr>
          <a:lstStyle/>
          <a:p>
            <a:pPr algn="ctr"/>
            <a:r>
              <a:rPr lang="en-US" b="1" dirty="0"/>
              <a:t>Angelika &amp; Rainer Gruessner</a:t>
            </a:r>
          </a:p>
          <a:p>
            <a:pPr algn="ctr"/>
            <a:r>
              <a:rPr lang="en-US" b="1" dirty="0"/>
              <a:t>2019</a:t>
            </a:r>
          </a:p>
        </p:txBody>
      </p:sp>
      <p:sp>
        <p:nvSpPr>
          <p:cNvPr id="6" name="TextBox 5">
            <a:extLst>
              <a:ext uri="{FF2B5EF4-FFF2-40B4-BE49-F238E27FC236}">
                <a16:creationId xmlns:a16="http://schemas.microsoft.com/office/drawing/2014/main" id="{9CA7852F-514A-CF3F-13E4-2514D411641E}"/>
              </a:ext>
            </a:extLst>
          </p:cNvPr>
          <p:cNvSpPr txBox="1"/>
          <p:nvPr/>
        </p:nvSpPr>
        <p:spPr>
          <a:xfrm>
            <a:off x="6659597" y="6211668"/>
            <a:ext cx="1534266" cy="646331"/>
          </a:xfrm>
          <a:prstGeom prst="rect">
            <a:avLst/>
          </a:prstGeom>
          <a:noFill/>
        </p:spPr>
        <p:txBody>
          <a:bodyPr wrap="none" rtlCol="0">
            <a:spAutoFit/>
          </a:bodyPr>
          <a:lstStyle/>
          <a:p>
            <a:pPr algn="ctr"/>
            <a:r>
              <a:rPr lang="en-US" b="1" dirty="0"/>
              <a:t>Robert Stratta</a:t>
            </a:r>
          </a:p>
          <a:p>
            <a:pPr algn="ctr"/>
            <a:r>
              <a:rPr lang="en-US" b="1" dirty="0"/>
              <a:t>2021</a:t>
            </a:r>
          </a:p>
        </p:txBody>
      </p:sp>
      <p:pic>
        <p:nvPicPr>
          <p:cNvPr id="17410" name="Picture 2" descr="Margreiter, Raimund | Biographien im Austria-Forum">
            <a:extLst>
              <a:ext uri="{FF2B5EF4-FFF2-40B4-BE49-F238E27FC236}">
                <a16:creationId xmlns:a16="http://schemas.microsoft.com/office/drawing/2014/main" id="{699898FF-2EB8-9713-8753-5C6054B02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311773"/>
            <a:ext cx="1276314" cy="186994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Angelika Gruessner | Mel and Enid Zuckerman College of Public Health">
            <a:extLst>
              <a:ext uri="{FF2B5EF4-FFF2-40B4-BE49-F238E27FC236}">
                <a16:creationId xmlns:a16="http://schemas.microsoft.com/office/drawing/2014/main" id="{A82B4BA8-28FB-7E5E-A337-AA2776EEE5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7884" y="4405554"/>
            <a:ext cx="1320294" cy="152876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Dr. Rainer Gruessner, MD – Syracuse, NY | General Surgery">
            <a:extLst>
              <a:ext uri="{FF2B5EF4-FFF2-40B4-BE49-F238E27FC236}">
                <a16:creationId xmlns:a16="http://schemas.microsoft.com/office/drawing/2014/main" id="{C6334322-2253-827A-C402-1A212AD725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8178" y="4405554"/>
            <a:ext cx="1528763" cy="1528763"/>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Bob Stratta, MD | Wake Forest University School of Medicine">
            <a:extLst>
              <a:ext uri="{FF2B5EF4-FFF2-40B4-BE49-F238E27FC236}">
                <a16:creationId xmlns:a16="http://schemas.microsoft.com/office/drawing/2014/main" id="{F153BE6E-0422-06D3-1592-1401235DE8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311773"/>
            <a:ext cx="1462028" cy="1899894"/>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Remembering Hans Sollinger, MD, PhD - Department of Surgery">
            <a:extLst>
              <a:ext uri="{FF2B5EF4-FFF2-40B4-BE49-F238E27FC236}">
                <a16:creationId xmlns:a16="http://schemas.microsoft.com/office/drawing/2014/main" id="{AC16CDD3-CD65-19A5-D10F-F458B32709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4813" y="1509345"/>
            <a:ext cx="1980174" cy="1980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8BFA01C8-65F5-B8CB-5FFA-C9DACB1D6BFA}"/>
              </a:ext>
            </a:extLst>
          </p:cNvPr>
          <p:cNvPicPr>
            <a:picLocks noChangeAspect="1" noChangeArrowheads="1"/>
          </p:cNvPicPr>
          <p:nvPr/>
        </p:nvPicPr>
        <p:blipFill>
          <a:blip r:embed="rId9" cstate="print"/>
          <a:srcRect/>
          <a:stretch>
            <a:fillRect/>
          </a:stretch>
        </p:blipFill>
        <p:spPr bwMode="auto">
          <a:xfrm>
            <a:off x="1370423" y="1507014"/>
            <a:ext cx="1600600" cy="1972233"/>
          </a:xfrm>
          <a:prstGeom prst="rect">
            <a:avLst/>
          </a:prstGeom>
          <a:noFill/>
          <a:ln w="28575">
            <a:solidFill>
              <a:srgbClr val="800000"/>
            </a:solid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4000" b="1" dirty="0"/>
              <a:t>     Dr. Richard C. Lillehei Lectures</a:t>
            </a:r>
          </a:p>
        </p:txBody>
      </p:sp>
      <p:sp>
        <p:nvSpPr>
          <p:cNvPr id="6146" name="AutoShape 2"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 name="TextBox 26"/>
          <p:cNvSpPr txBox="1"/>
          <p:nvPr/>
        </p:nvSpPr>
        <p:spPr>
          <a:xfrm>
            <a:off x="4038600" y="1710327"/>
            <a:ext cx="4572000" cy="369332"/>
          </a:xfrm>
          <a:prstGeom prst="rect">
            <a:avLst/>
          </a:prstGeom>
          <a:noFill/>
        </p:spPr>
        <p:txBody>
          <a:bodyPr wrap="square" rtlCol="0">
            <a:spAutoFit/>
          </a:bodyPr>
          <a:lstStyle/>
          <a:p>
            <a:r>
              <a:rPr lang="en-CA" b="1" dirty="0"/>
              <a:t>Richard C. </a:t>
            </a:r>
            <a:r>
              <a:rPr lang="en-CA" b="1" dirty="0" err="1"/>
              <a:t>Lillehei</a:t>
            </a:r>
            <a:r>
              <a:rPr lang="en-CA" b="1" dirty="0"/>
              <a:t> Memorial Lecture 2023</a:t>
            </a:r>
          </a:p>
        </p:txBody>
      </p:sp>
      <p:sp>
        <p:nvSpPr>
          <p:cNvPr id="19" name="Slide Number Placeholder 18"/>
          <p:cNvSpPr>
            <a:spLocks noGrp="1"/>
          </p:cNvSpPr>
          <p:nvPr>
            <p:ph type="sldNum" sz="quarter" idx="12"/>
          </p:nvPr>
        </p:nvSpPr>
        <p:spPr/>
        <p:txBody>
          <a:bodyPr/>
          <a:lstStyle/>
          <a:p>
            <a:fld id="{3A70D977-2926-44A8-A459-9C8D85568CCA}" type="slidenum">
              <a:rPr lang="en-US" smtClean="0"/>
              <a:t>43</a:t>
            </a:fld>
            <a:endParaRPr lang="en-US"/>
          </a:p>
        </p:txBody>
      </p:sp>
      <p:pic>
        <p:nvPicPr>
          <p:cNvPr id="21" name="Picture 2" descr="lillehei"/>
          <p:cNvPicPr>
            <a:picLocks noChangeAspect="1" noChangeArrowheads="1"/>
          </p:cNvPicPr>
          <p:nvPr/>
        </p:nvPicPr>
        <p:blipFill>
          <a:blip r:embed="rId2" cstate="print"/>
          <a:srcRect/>
          <a:stretch>
            <a:fillRect/>
          </a:stretch>
        </p:blipFill>
        <p:spPr bwMode="auto">
          <a:xfrm>
            <a:off x="0" y="0"/>
            <a:ext cx="1295400" cy="1734519"/>
          </a:xfrm>
          <a:prstGeom prst="rect">
            <a:avLst/>
          </a:prstGeom>
          <a:noFill/>
        </p:spPr>
      </p:pic>
      <p:sp>
        <p:nvSpPr>
          <p:cNvPr id="4" name="TextBox 3">
            <a:extLst>
              <a:ext uri="{FF2B5EF4-FFF2-40B4-BE49-F238E27FC236}">
                <a16:creationId xmlns:a16="http://schemas.microsoft.com/office/drawing/2014/main" id="{3F15252F-9E78-9D89-4B4E-D32E636B23FA}"/>
              </a:ext>
            </a:extLst>
          </p:cNvPr>
          <p:cNvSpPr txBox="1"/>
          <p:nvPr/>
        </p:nvSpPr>
        <p:spPr>
          <a:xfrm>
            <a:off x="4267597" y="4225318"/>
            <a:ext cx="3054811" cy="923330"/>
          </a:xfrm>
          <a:prstGeom prst="rect">
            <a:avLst/>
          </a:prstGeom>
          <a:noFill/>
        </p:spPr>
        <p:txBody>
          <a:bodyPr wrap="none" rtlCol="0">
            <a:spAutoFit/>
          </a:bodyPr>
          <a:lstStyle/>
          <a:p>
            <a:r>
              <a:rPr lang="en-CA" b="1" dirty="0"/>
              <a:t>Stephen T. Bartlett</a:t>
            </a:r>
            <a:br>
              <a:rPr lang="en-CA" dirty="0"/>
            </a:br>
            <a:r>
              <a:rPr lang="en-CA" dirty="0"/>
              <a:t>OSF Healthcare, United States</a:t>
            </a:r>
          </a:p>
          <a:p>
            <a:r>
              <a:rPr lang="en-CA" i="1" dirty="0"/>
              <a:t>A legacy of Scientific Discovery</a:t>
            </a:r>
          </a:p>
        </p:txBody>
      </p:sp>
      <p:pic>
        <p:nvPicPr>
          <p:cNvPr id="5" name="Picture 4">
            <a:extLst>
              <a:ext uri="{FF2B5EF4-FFF2-40B4-BE49-F238E27FC236}">
                <a16:creationId xmlns:a16="http://schemas.microsoft.com/office/drawing/2014/main" id="{C078EB04-C526-A092-B54B-C6D3297E5A53}"/>
              </a:ext>
            </a:extLst>
          </p:cNvPr>
          <p:cNvPicPr>
            <a:picLocks noChangeAspect="1"/>
          </p:cNvPicPr>
          <p:nvPr/>
        </p:nvPicPr>
        <p:blipFill>
          <a:blip r:embed="rId3"/>
          <a:stretch>
            <a:fillRect/>
          </a:stretch>
        </p:blipFill>
        <p:spPr>
          <a:xfrm>
            <a:off x="1600200" y="2878364"/>
            <a:ext cx="2396616" cy="2379436"/>
          </a:xfrm>
          <a:prstGeom prst="rect">
            <a:avLst/>
          </a:prstGeom>
        </p:spPr>
      </p:pic>
      <p:pic>
        <p:nvPicPr>
          <p:cNvPr id="1027" name="Picture 3">
            <a:extLst>
              <a:ext uri="{FF2B5EF4-FFF2-40B4-BE49-F238E27FC236}">
                <a16:creationId xmlns:a16="http://schemas.microsoft.com/office/drawing/2014/main" id="{38EAF913-F7CA-7751-585B-7C3C0E8D2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08720"/>
            <a:ext cx="2236212" cy="544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167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1AAB76-D36F-F407-3348-81ADAD299039}"/>
              </a:ext>
            </a:extLst>
          </p:cNvPr>
          <p:cNvSpPr>
            <a:spLocks noGrp="1"/>
          </p:cNvSpPr>
          <p:nvPr>
            <p:ph type="sldNum" sz="quarter" idx="12"/>
          </p:nvPr>
        </p:nvSpPr>
        <p:spPr/>
        <p:txBody>
          <a:bodyPr/>
          <a:lstStyle/>
          <a:p>
            <a:fld id="{3A70D977-2926-44A8-A459-9C8D85568CCA}" type="slidenum">
              <a:rPr lang="en-US" smtClean="0"/>
              <a:t>44</a:t>
            </a:fld>
            <a:endParaRPr lang="en-US"/>
          </a:p>
        </p:txBody>
      </p:sp>
      <p:sp>
        <p:nvSpPr>
          <p:cNvPr id="3" name="TextBox 2">
            <a:extLst>
              <a:ext uri="{FF2B5EF4-FFF2-40B4-BE49-F238E27FC236}">
                <a16:creationId xmlns:a16="http://schemas.microsoft.com/office/drawing/2014/main" id="{9C5AADF7-099F-8ED3-7AD7-5FCA95D8004C}"/>
              </a:ext>
            </a:extLst>
          </p:cNvPr>
          <p:cNvSpPr txBox="1"/>
          <p:nvPr/>
        </p:nvSpPr>
        <p:spPr>
          <a:xfrm>
            <a:off x="2590800" y="3682307"/>
            <a:ext cx="3729354" cy="584775"/>
          </a:xfrm>
          <a:prstGeom prst="rect">
            <a:avLst/>
          </a:prstGeom>
          <a:noFill/>
        </p:spPr>
        <p:txBody>
          <a:bodyPr wrap="none" rtlCol="0">
            <a:spAutoFit/>
          </a:bodyPr>
          <a:lstStyle/>
          <a:p>
            <a:r>
              <a:rPr lang="en-US" sz="3200" b="1" dirty="0"/>
              <a:t>Additional Initiatives</a:t>
            </a:r>
          </a:p>
        </p:txBody>
      </p:sp>
      <p:pic>
        <p:nvPicPr>
          <p:cNvPr id="5" name="Picture 4">
            <a:extLst>
              <a:ext uri="{FF2B5EF4-FFF2-40B4-BE49-F238E27FC236}">
                <a16:creationId xmlns:a16="http://schemas.microsoft.com/office/drawing/2014/main" id="{59C62B69-9D07-7F87-BE55-B12B48832C9F}"/>
              </a:ext>
            </a:extLst>
          </p:cNvPr>
          <p:cNvPicPr>
            <a:picLocks noChangeAspect="1"/>
          </p:cNvPicPr>
          <p:nvPr/>
        </p:nvPicPr>
        <p:blipFill>
          <a:blip r:embed="rId2"/>
          <a:stretch>
            <a:fillRect/>
          </a:stretch>
        </p:blipFill>
        <p:spPr>
          <a:xfrm>
            <a:off x="594015" y="1219200"/>
            <a:ext cx="7955970" cy="1371719"/>
          </a:xfrm>
          <a:prstGeom prst="rect">
            <a:avLst/>
          </a:prstGeom>
        </p:spPr>
      </p:pic>
    </p:spTree>
    <p:extLst>
      <p:ext uri="{BB962C8B-B14F-4D97-AF65-F5344CB8AC3E}">
        <p14:creationId xmlns:p14="http://schemas.microsoft.com/office/powerpoint/2010/main" val="2088496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E91B55-8F32-0853-9060-F964937E1AF1}"/>
              </a:ext>
            </a:extLst>
          </p:cNvPr>
          <p:cNvSpPr>
            <a:spLocks noGrp="1"/>
          </p:cNvSpPr>
          <p:nvPr>
            <p:ph type="sldNum" sz="quarter" idx="12"/>
          </p:nvPr>
        </p:nvSpPr>
        <p:spPr/>
        <p:txBody>
          <a:bodyPr/>
          <a:lstStyle/>
          <a:p>
            <a:fld id="{3A70D977-2926-44A8-A459-9C8D85568CCA}" type="slidenum">
              <a:rPr lang="en-US" smtClean="0"/>
              <a:t>45</a:t>
            </a:fld>
            <a:endParaRPr lang="en-US"/>
          </a:p>
        </p:txBody>
      </p:sp>
      <p:sp>
        <p:nvSpPr>
          <p:cNvPr id="4" name="Rechteck 3">
            <a:extLst>
              <a:ext uri="{FF2B5EF4-FFF2-40B4-BE49-F238E27FC236}">
                <a16:creationId xmlns:a16="http://schemas.microsoft.com/office/drawing/2014/main" id="{3CAC45D6-E328-83A0-F2C7-37F6727CCB91}"/>
              </a:ext>
            </a:extLst>
          </p:cNvPr>
          <p:cNvSpPr txBox="1">
            <a:spLocks noChangeArrowheads="1"/>
          </p:cNvSpPr>
          <p:nvPr/>
        </p:nvSpPr>
        <p:spPr bwMode="auto">
          <a:xfrm>
            <a:off x="457200" y="2859613"/>
            <a:ext cx="8229600" cy="2739211"/>
          </a:xfrm>
          <a:prstGeom prst="rect">
            <a:avLst/>
          </a:prstGeom>
          <a:noFill/>
          <a:ln w="9525">
            <a:noFill/>
            <a:miter lim="800000"/>
            <a:headEnd/>
            <a:tailEnd/>
          </a:ln>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rgbClr val="000000"/>
                </a:solidFill>
              </a:rPr>
              <a:t>Previous Summits</a:t>
            </a:r>
          </a:p>
          <a:p>
            <a:pPr marL="0" indent="0">
              <a:buNone/>
            </a:pPr>
            <a:endParaRPr lang="en-US" sz="2000" dirty="0">
              <a:solidFill>
                <a:srgbClr val="000000"/>
              </a:solidFill>
            </a:endParaRPr>
          </a:p>
          <a:p>
            <a:pPr marL="0" indent="0">
              <a:buNone/>
            </a:pPr>
            <a:r>
              <a:rPr lang="en-US" sz="2000" dirty="0">
                <a:solidFill>
                  <a:srgbClr val="000000"/>
                </a:solidFill>
              </a:rPr>
              <a:t>1</a:t>
            </a:r>
            <a:r>
              <a:rPr lang="en-US" sz="2000" baseline="30000" dirty="0">
                <a:solidFill>
                  <a:srgbClr val="000000"/>
                </a:solidFill>
              </a:rPr>
              <a:t>st</a:t>
            </a:r>
            <a:r>
              <a:rPr lang="en-US" sz="2000" dirty="0">
                <a:solidFill>
                  <a:srgbClr val="000000"/>
                </a:solidFill>
              </a:rPr>
              <a:t>  IPITA/HSCI/JDRF Summit – Boston, MA, USA – September 18-20, 2016</a:t>
            </a:r>
          </a:p>
          <a:p>
            <a:pPr marL="0" indent="0">
              <a:buNone/>
            </a:pPr>
            <a:r>
              <a:rPr lang="en-US" sz="2000" dirty="0">
                <a:solidFill>
                  <a:srgbClr val="000000"/>
                </a:solidFill>
              </a:rPr>
              <a:t>2</a:t>
            </a:r>
            <a:r>
              <a:rPr lang="en-US" sz="2000" baseline="30000" dirty="0">
                <a:solidFill>
                  <a:srgbClr val="000000"/>
                </a:solidFill>
              </a:rPr>
              <a:t>nd</a:t>
            </a:r>
            <a:r>
              <a:rPr lang="en-US" sz="2000" dirty="0">
                <a:solidFill>
                  <a:srgbClr val="000000"/>
                </a:solidFill>
              </a:rPr>
              <a:t>  IPITA/HSCI/JDRF Summit – Boston, MA, USA – May 7-8, 2018</a:t>
            </a:r>
          </a:p>
          <a:p>
            <a:pPr marL="0" indent="0">
              <a:buNone/>
            </a:pPr>
            <a:r>
              <a:rPr lang="en-US" sz="2000" dirty="0">
                <a:solidFill>
                  <a:srgbClr val="000000"/>
                </a:solidFill>
              </a:rPr>
              <a:t>3</a:t>
            </a:r>
            <a:r>
              <a:rPr lang="en-US" sz="2000" baseline="30000" dirty="0">
                <a:solidFill>
                  <a:srgbClr val="000000"/>
                </a:solidFill>
              </a:rPr>
              <a:t>rd</a:t>
            </a:r>
            <a:r>
              <a:rPr lang="en-US" sz="2000" dirty="0">
                <a:solidFill>
                  <a:srgbClr val="000000"/>
                </a:solidFill>
              </a:rPr>
              <a:t>  IPITA/HSCI/JDRF Summit – Virtual – November 2-3, 2020</a:t>
            </a:r>
          </a:p>
          <a:p>
            <a:pPr marL="0" indent="0">
              <a:buNone/>
            </a:pPr>
            <a:r>
              <a:rPr lang="en-US" sz="2000" dirty="0">
                <a:solidFill>
                  <a:srgbClr val="000000"/>
                </a:solidFill>
              </a:rPr>
              <a:t>4</a:t>
            </a:r>
            <a:r>
              <a:rPr lang="en-US" sz="2000" baseline="30000" dirty="0">
                <a:solidFill>
                  <a:srgbClr val="000000"/>
                </a:solidFill>
              </a:rPr>
              <a:t>th</a:t>
            </a:r>
            <a:r>
              <a:rPr lang="en-US" sz="2000" dirty="0">
                <a:solidFill>
                  <a:srgbClr val="000000"/>
                </a:solidFill>
              </a:rPr>
              <a:t>  IPITA/HSCI/JDRF Summit – Cambridge, MA, USA – April 24-25, 2023</a:t>
            </a:r>
          </a:p>
          <a:p>
            <a:pPr marL="0" indent="0">
              <a:buNone/>
            </a:pPr>
            <a:endParaRPr lang="en-US" sz="2000" dirty="0">
              <a:solidFill>
                <a:srgbClr val="000000"/>
              </a:solidFill>
            </a:endParaRPr>
          </a:p>
        </p:txBody>
      </p:sp>
      <p:pic>
        <p:nvPicPr>
          <p:cNvPr id="1026" name="Picture 2">
            <a:extLst>
              <a:ext uri="{FF2B5EF4-FFF2-40B4-BE49-F238E27FC236}">
                <a16:creationId xmlns:a16="http://schemas.microsoft.com/office/drawing/2014/main" id="{57C43AB6-B6BA-02EA-D63B-2976FA1648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33027"/>
            <a:ext cx="7391400" cy="176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55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US" sz="2800" b="1" dirty="0"/>
              <a:t>1</a:t>
            </a:r>
            <a:r>
              <a:rPr lang="en-US" sz="2800" b="1" baseline="30000" dirty="0"/>
              <a:t>st</a:t>
            </a:r>
            <a:r>
              <a:rPr lang="en-US" sz="2800" b="1" dirty="0"/>
              <a:t> KOL Meeting on Stem Cell Derived Beta Cells </a:t>
            </a:r>
          </a:p>
        </p:txBody>
      </p:sp>
      <p:sp>
        <p:nvSpPr>
          <p:cNvPr id="5" name="Slide Number Placeholder 4"/>
          <p:cNvSpPr>
            <a:spLocks noGrp="1"/>
          </p:cNvSpPr>
          <p:nvPr>
            <p:ph type="sldNum" sz="quarter" idx="12"/>
          </p:nvPr>
        </p:nvSpPr>
        <p:spPr/>
        <p:txBody>
          <a:bodyPr/>
          <a:lstStyle/>
          <a:p>
            <a:fld id="{3A70D977-2926-44A8-A459-9C8D85568CCA}" type="slidenum">
              <a:rPr lang="en-US" smtClean="0"/>
              <a:t>46</a:t>
            </a:fld>
            <a:endParaRPr lang="en-US" dirty="0"/>
          </a:p>
        </p:txBody>
      </p:sp>
      <p:pic>
        <p:nvPicPr>
          <p:cNvPr id="8" name="Picture 7" descr="A group of people sitting in chairs&#10;&#10;Description automatically generated">
            <a:extLst>
              <a:ext uri="{FF2B5EF4-FFF2-40B4-BE49-F238E27FC236}">
                <a16:creationId xmlns:a16="http://schemas.microsoft.com/office/drawing/2014/main" id="{3868EDF2-58CA-2840-3CEB-89EE2DB6C5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58567"/>
            <a:ext cx="9144000" cy="3140865"/>
          </a:xfrm>
          <a:prstGeom prst="rect">
            <a:avLst/>
          </a:prstGeom>
        </p:spPr>
      </p:pic>
    </p:spTree>
    <p:extLst>
      <p:ext uri="{BB962C8B-B14F-4D97-AF65-F5344CB8AC3E}">
        <p14:creationId xmlns:p14="http://schemas.microsoft.com/office/powerpoint/2010/main" val="2405188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C98347-C29A-89DE-7AE0-84DC92309E50}"/>
              </a:ext>
            </a:extLst>
          </p:cNvPr>
          <p:cNvSpPr>
            <a:spLocks noGrp="1"/>
          </p:cNvSpPr>
          <p:nvPr>
            <p:ph type="sldNum" sz="quarter" idx="12"/>
          </p:nvPr>
        </p:nvSpPr>
        <p:spPr/>
        <p:txBody>
          <a:bodyPr/>
          <a:lstStyle/>
          <a:p>
            <a:fld id="{3A70D977-2926-44A8-A459-9C8D85568CCA}" type="slidenum">
              <a:rPr lang="en-US" smtClean="0"/>
              <a:t>47</a:t>
            </a:fld>
            <a:endParaRPr lang="en-US"/>
          </a:p>
        </p:txBody>
      </p:sp>
      <p:pic>
        <p:nvPicPr>
          <p:cNvPr id="6" name="Picture 5">
            <a:extLst>
              <a:ext uri="{FF2B5EF4-FFF2-40B4-BE49-F238E27FC236}">
                <a16:creationId xmlns:a16="http://schemas.microsoft.com/office/drawing/2014/main" id="{3C1BCDDE-2793-5FDC-0D2B-3F55B1541A57}"/>
              </a:ext>
            </a:extLst>
          </p:cNvPr>
          <p:cNvPicPr>
            <a:picLocks noChangeAspect="1"/>
          </p:cNvPicPr>
          <p:nvPr/>
        </p:nvPicPr>
        <p:blipFill>
          <a:blip r:embed="rId2"/>
          <a:stretch>
            <a:fillRect/>
          </a:stretch>
        </p:blipFill>
        <p:spPr>
          <a:xfrm>
            <a:off x="1793626" y="127000"/>
            <a:ext cx="5785348" cy="1969810"/>
          </a:xfrm>
          <a:prstGeom prst="rect">
            <a:avLst/>
          </a:prstGeom>
        </p:spPr>
      </p:pic>
      <p:pic>
        <p:nvPicPr>
          <p:cNvPr id="8" name="Picture 7">
            <a:extLst>
              <a:ext uri="{FF2B5EF4-FFF2-40B4-BE49-F238E27FC236}">
                <a16:creationId xmlns:a16="http://schemas.microsoft.com/office/drawing/2014/main" id="{A442A95F-997B-F506-9F96-FA8DBFC6721F}"/>
              </a:ext>
            </a:extLst>
          </p:cNvPr>
          <p:cNvPicPr>
            <a:picLocks noChangeAspect="1"/>
          </p:cNvPicPr>
          <p:nvPr/>
        </p:nvPicPr>
        <p:blipFill>
          <a:blip r:embed="rId3"/>
          <a:stretch>
            <a:fillRect/>
          </a:stretch>
        </p:blipFill>
        <p:spPr>
          <a:xfrm>
            <a:off x="1793626" y="3429000"/>
            <a:ext cx="5822730" cy="3352799"/>
          </a:xfrm>
          <a:prstGeom prst="rect">
            <a:avLst/>
          </a:prstGeom>
        </p:spPr>
      </p:pic>
      <p:sp>
        <p:nvSpPr>
          <p:cNvPr id="9" name="TextBox 8">
            <a:extLst>
              <a:ext uri="{FF2B5EF4-FFF2-40B4-BE49-F238E27FC236}">
                <a16:creationId xmlns:a16="http://schemas.microsoft.com/office/drawing/2014/main" id="{654984B9-0657-61C8-9051-110D6B2848AE}"/>
              </a:ext>
            </a:extLst>
          </p:cNvPr>
          <p:cNvSpPr txBox="1"/>
          <p:nvPr/>
        </p:nvSpPr>
        <p:spPr>
          <a:xfrm>
            <a:off x="1793626" y="2008812"/>
            <a:ext cx="5673974" cy="1384995"/>
          </a:xfrm>
          <a:prstGeom prst="rect">
            <a:avLst/>
          </a:prstGeom>
          <a:noFill/>
        </p:spPr>
        <p:txBody>
          <a:bodyPr wrap="square" rtlCol="0">
            <a:spAutoFit/>
          </a:bodyPr>
          <a:lstStyle/>
          <a:p>
            <a:r>
              <a:rPr lang="en-US" sz="1400" dirty="0"/>
              <a:t>Since its inauguration in Monterey 2013 by Peter Stock, the daily morning run has become a valued tradition and provides an opportunity to shake out your legs before starting a long conference day and meeting fellow conference attendees in a fun and friendly atmosphere. </a:t>
            </a:r>
          </a:p>
          <a:p>
            <a:r>
              <a:rPr lang="en-US" sz="1400" dirty="0"/>
              <a:t>Here shown are runners who enjoyed the beautiful sights of Lyon in 2019 as local YI, Julien Branchereau led the group on different scenic routes.</a:t>
            </a:r>
          </a:p>
        </p:txBody>
      </p:sp>
    </p:spTree>
    <p:extLst>
      <p:ext uri="{BB962C8B-B14F-4D97-AF65-F5344CB8AC3E}">
        <p14:creationId xmlns:p14="http://schemas.microsoft.com/office/powerpoint/2010/main" val="3082053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7BBE95-D9A3-E5BE-0043-21AF7538C8B0}"/>
              </a:ext>
            </a:extLst>
          </p:cNvPr>
          <p:cNvSpPr>
            <a:spLocks noGrp="1"/>
          </p:cNvSpPr>
          <p:nvPr>
            <p:ph type="sldNum" sz="quarter" idx="12"/>
          </p:nvPr>
        </p:nvSpPr>
        <p:spPr/>
        <p:txBody>
          <a:bodyPr/>
          <a:lstStyle/>
          <a:p>
            <a:fld id="{3A70D977-2926-44A8-A459-9C8D85568CCA}" type="slidenum">
              <a:rPr lang="en-US" smtClean="0"/>
              <a:t>48</a:t>
            </a:fld>
            <a:endParaRPr lang="en-US"/>
          </a:p>
        </p:txBody>
      </p:sp>
      <p:pic>
        <p:nvPicPr>
          <p:cNvPr id="4" name="Picture 3">
            <a:extLst>
              <a:ext uri="{FF2B5EF4-FFF2-40B4-BE49-F238E27FC236}">
                <a16:creationId xmlns:a16="http://schemas.microsoft.com/office/drawing/2014/main" id="{807974E6-BEB6-B29E-9B23-0078A622192A}"/>
              </a:ext>
            </a:extLst>
          </p:cNvPr>
          <p:cNvPicPr>
            <a:picLocks noChangeAspect="1"/>
          </p:cNvPicPr>
          <p:nvPr/>
        </p:nvPicPr>
        <p:blipFill>
          <a:blip r:embed="rId2"/>
          <a:stretch>
            <a:fillRect/>
          </a:stretch>
        </p:blipFill>
        <p:spPr>
          <a:xfrm>
            <a:off x="985337" y="733049"/>
            <a:ext cx="7173326" cy="5391902"/>
          </a:xfrm>
          <a:prstGeom prst="rect">
            <a:avLst/>
          </a:prstGeom>
        </p:spPr>
      </p:pic>
    </p:spTree>
    <p:extLst>
      <p:ext uri="{BB962C8B-B14F-4D97-AF65-F5344CB8AC3E}">
        <p14:creationId xmlns:p14="http://schemas.microsoft.com/office/powerpoint/2010/main" val="682540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2C0C0B-6998-A01F-BFEF-4AC941A90EFB}"/>
              </a:ext>
            </a:extLst>
          </p:cNvPr>
          <p:cNvSpPr>
            <a:spLocks noGrp="1"/>
          </p:cNvSpPr>
          <p:nvPr>
            <p:ph type="sldNum" sz="quarter" idx="12"/>
          </p:nvPr>
        </p:nvSpPr>
        <p:spPr/>
        <p:txBody>
          <a:bodyPr/>
          <a:lstStyle/>
          <a:p>
            <a:fld id="{3A70D977-2926-44A8-A459-9C8D85568CCA}" type="slidenum">
              <a:rPr lang="en-US" smtClean="0"/>
              <a:t>49</a:t>
            </a:fld>
            <a:endParaRPr lang="en-US"/>
          </a:p>
        </p:txBody>
      </p:sp>
      <p:pic>
        <p:nvPicPr>
          <p:cNvPr id="4" name="Picture 3">
            <a:extLst>
              <a:ext uri="{FF2B5EF4-FFF2-40B4-BE49-F238E27FC236}">
                <a16:creationId xmlns:a16="http://schemas.microsoft.com/office/drawing/2014/main" id="{FDCF2FAA-A641-2AC0-B7DF-B1414E671716}"/>
              </a:ext>
            </a:extLst>
          </p:cNvPr>
          <p:cNvPicPr>
            <a:picLocks noChangeAspect="1"/>
          </p:cNvPicPr>
          <p:nvPr/>
        </p:nvPicPr>
        <p:blipFill>
          <a:blip r:embed="rId2"/>
          <a:stretch>
            <a:fillRect/>
          </a:stretch>
        </p:blipFill>
        <p:spPr>
          <a:xfrm>
            <a:off x="533400" y="304800"/>
            <a:ext cx="7924800" cy="2438400"/>
          </a:xfrm>
          <a:prstGeom prst="rect">
            <a:avLst/>
          </a:prstGeom>
        </p:spPr>
      </p:pic>
      <p:pic>
        <p:nvPicPr>
          <p:cNvPr id="6" name="Picture 5">
            <a:extLst>
              <a:ext uri="{FF2B5EF4-FFF2-40B4-BE49-F238E27FC236}">
                <a16:creationId xmlns:a16="http://schemas.microsoft.com/office/drawing/2014/main" id="{9234D501-E9FF-2D39-8366-B3010572A827}"/>
              </a:ext>
            </a:extLst>
          </p:cNvPr>
          <p:cNvPicPr>
            <a:picLocks noChangeAspect="1"/>
          </p:cNvPicPr>
          <p:nvPr/>
        </p:nvPicPr>
        <p:blipFill>
          <a:blip r:embed="rId3"/>
          <a:stretch>
            <a:fillRect/>
          </a:stretch>
        </p:blipFill>
        <p:spPr>
          <a:xfrm>
            <a:off x="533399" y="2971800"/>
            <a:ext cx="8011065" cy="2667000"/>
          </a:xfrm>
          <a:prstGeom prst="rect">
            <a:avLst/>
          </a:prstGeom>
        </p:spPr>
      </p:pic>
    </p:spTree>
    <p:extLst>
      <p:ext uri="{BB962C8B-B14F-4D97-AF65-F5344CB8AC3E}">
        <p14:creationId xmlns:p14="http://schemas.microsoft.com/office/powerpoint/2010/main" val="3878460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524000"/>
            <a:ext cx="7010400" cy="1631216"/>
          </a:xfrm>
          <a:prstGeom prst="rect">
            <a:avLst/>
          </a:prstGeom>
          <a:noFill/>
        </p:spPr>
        <p:txBody>
          <a:bodyPr wrap="square" rtlCol="0">
            <a:spAutoFit/>
          </a:bodyPr>
          <a:lstStyle/>
          <a:p>
            <a:pPr fontAlgn="base"/>
            <a:r>
              <a:rPr lang="en-US" sz="2000" dirty="0"/>
              <a:t>The first meeting on islet transplantation was held in Minnesota in 1974, at the Radisson Hotel.  The American Diabetes Association 12th Symposium was organized by Drs. Walter Ballinger and Paul Lacy.  </a:t>
            </a:r>
          </a:p>
          <a:p>
            <a:endParaRPr lang="en-US" sz="2000" dirty="0"/>
          </a:p>
        </p:txBody>
      </p:sp>
      <p:sp>
        <p:nvSpPr>
          <p:cNvPr id="8" name="TextBox 7"/>
          <p:cNvSpPr txBox="1"/>
          <p:nvPr/>
        </p:nvSpPr>
        <p:spPr>
          <a:xfrm>
            <a:off x="1371600" y="533400"/>
            <a:ext cx="6541343" cy="58477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en-US" sz="3200" b="1" dirty="0"/>
              <a:t>First Meeting on Islet Transplantation</a:t>
            </a:r>
          </a:p>
        </p:txBody>
      </p:sp>
      <p:pic>
        <p:nvPicPr>
          <p:cNvPr id="6" name="Picture 5" descr="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945218"/>
            <a:ext cx="1247022" cy="1626782"/>
          </a:xfrm>
          <a:prstGeom prst="rect">
            <a:avLst/>
          </a:prstGeom>
          <a:noFill/>
        </p:spPr>
      </p:pic>
      <p:pic>
        <p:nvPicPr>
          <p:cNvPr id="7" name="Picture 6" descr="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895600"/>
            <a:ext cx="1232106" cy="1626782"/>
          </a:xfrm>
          <a:prstGeom prst="rect">
            <a:avLst/>
          </a:prstGeom>
          <a:noFill/>
        </p:spPr>
      </p:pic>
      <p:pic>
        <p:nvPicPr>
          <p:cNvPr id="9" name="Picture 8" descr="Picture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971800"/>
            <a:ext cx="1297172" cy="1459038"/>
          </a:xfrm>
          <a:prstGeom prst="rect">
            <a:avLst/>
          </a:prstGeom>
          <a:noFill/>
        </p:spPr>
      </p:pic>
      <p:pic>
        <p:nvPicPr>
          <p:cNvPr id="10" name="Picture 9" descr="Picture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2971800"/>
            <a:ext cx="1152599" cy="1517916"/>
          </a:xfrm>
          <a:prstGeom prst="rect">
            <a:avLst/>
          </a:prstGeom>
          <a:noFill/>
        </p:spPr>
      </p:pic>
      <p:sp>
        <p:nvSpPr>
          <p:cNvPr id="35841" name="Rectangle 1"/>
          <p:cNvSpPr>
            <a:spLocks noChangeArrowheads="1"/>
          </p:cNvSpPr>
          <p:nvPr/>
        </p:nvSpPr>
        <p:spPr bwMode="auto">
          <a:xfrm>
            <a:off x="1143000" y="4922223"/>
            <a:ext cx="3200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Drs. Walter Ballinger and Paul Lacy</a:t>
            </a:r>
            <a:endParaRPr kumimoji="0" lang="en-US" sz="3200" b="0" i="0" u="none" strike="noStrike" cap="none" normalizeH="0" baseline="0" dirty="0">
              <a:ln>
                <a:noFill/>
              </a:ln>
              <a:solidFill>
                <a:schemeClr val="tx1"/>
              </a:solidFill>
              <a:effectLst/>
              <a:latin typeface="Arial" pitchFamily="34" charset="0"/>
            </a:endParaRPr>
          </a:p>
        </p:txBody>
      </p:sp>
      <p:sp>
        <p:nvSpPr>
          <p:cNvPr id="35842" name="Text Box 2"/>
          <p:cNvSpPr txBox="1">
            <a:spLocks noChangeArrowheads="1"/>
          </p:cNvSpPr>
          <p:nvPr/>
        </p:nvSpPr>
        <p:spPr bwMode="auto">
          <a:xfrm>
            <a:off x="5257800" y="4965700"/>
            <a:ext cx="2752725" cy="2159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a:ln>
                  <a:noFill/>
                </a:ln>
                <a:solidFill>
                  <a:schemeClr val="tx1"/>
                </a:solidFill>
                <a:effectLst/>
                <a:latin typeface="Calibri" pitchFamily="34" charset="0"/>
              </a:rPr>
              <a:t>Thumbnail – we can enlarge on Web</a:t>
            </a:r>
            <a:endParaRPr kumimoji="0" lang="en-US" sz="1800" b="0" i="0" u="none" strike="noStrike" cap="none" normalizeH="0" baseline="0">
              <a:ln>
                <a:noFill/>
              </a:ln>
              <a:solidFill>
                <a:schemeClr val="tx1"/>
              </a:solidFill>
              <a:effectLst/>
              <a:latin typeface="Arial" pitchFamily="34" charset="0"/>
            </a:endParaRPr>
          </a:p>
        </p:txBody>
      </p:sp>
      <p:sp>
        <p:nvSpPr>
          <p:cNvPr id="13" name="Slide Number Placeholder 12"/>
          <p:cNvSpPr>
            <a:spLocks noGrp="1"/>
          </p:cNvSpPr>
          <p:nvPr>
            <p:ph type="sldNum" sz="quarter" idx="12"/>
          </p:nvPr>
        </p:nvSpPr>
        <p:spPr/>
        <p:txBody>
          <a:bodyPr/>
          <a:lstStyle/>
          <a:p>
            <a:fld id="{3A70D977-2926-44A8-A459-9C8D85568CCA}" type="slidenum">
              <a:rPr lang="en-US" smtClean="0"/>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009E03-4ADD-8193-F7DA-FBDCDE27587C}"/>
              </a:ext>
            </a:extLst>
          </p:cNvPr>
          <p:cNvSpPr>
            <a:spLocks noGrp="1"/>
          </p:cNvSpPr>
          <p:nvPr>
            <p:ph type="sldNum" sz="quarter" idx="12"/>
          </p:nvPr>
        </p:nvSpPr>
        <p:spPr/>
        <p:txBody>
          <a:bodyPr/>
          <a:lstStyle/>
          <a:p>
            <a:fld id="{3A70D977-2926-44A8-A459-9C8D85568CCA}" type="slidenum">
              <a:rPr lang="en-US" smtClean="0"/>
              <a:t>50</a:t>
            </a:fld>
            <a:endParaRPr lang="en-US"/>
          </a:p>
        </p:txBody>
      </p:sp>
      <p:pic>
        <p:nvPicPr>
          <p:cNvPr id="4" name="Picture 3">
            <a:extLst>
              <a:ext uri="{FF2B5EF4-FFF2-40B4-BE49-F238E27FC236}">
                <a16:creationId xmlns:a16="http://schemas.microsoft.com/office/drawing/2014/main" id="{F6F9613E-345B-A76F-48DB-CF85F1BD3301}"/>
              </a:ext>
            </a:extLst>
          </p:cNvPr>
          <p:cNvPicPr>
            <a:picLocks noChangeAspect="1"/>
          </p:cNvPicPr>
          <p:nvPr/>
        </p:nvPicPr>
        <p:blipFill>
          <a:blip r:embed="rId2"/>
          <a:stretch>
            <a:fillRect/>
          </a:stretch>
        </p:blipFill>
        <p:spPr>
          <a:xfrm>
            <a:off x="1137758" y="762000"/>
            <a:ext cx="6868484" cy="3381847"/>
          </a:xfrm>
          <a:prstGeom prst="rect">
            <a:avLst/>
          </a:prstGeom>
        </p:spPr>
      </p:pic>
      <p:pic>
        <p:nvPicPr>
          <p:cNvPr id="5" name="Picture 4">
            <a:extLst>
              <a:ext uri="{FF2B5EF4-FFF2-40B4-BE49-F238E27FC236}">
                <a16:creationId xmlns:a16="http://schemas.microsoft.com/office/drawing/2014/main" id="{2DC21827-EC3C-3C5B-F1AA-4B8C3DA920F4}"/>
              </a:ext>
            </a:extLst>
          </p:cNvPr>
          <p:cNvPicPr>
            <a:picLocks noChangeAspect="1"/>
          </p:cNvPicPr>
          <p:nvPr/>
        </p:nvPicPr>
        <p:blipFill>
          <a:blip r:embed="rId3"/>
          <a:stretch>
            <a:fillRect/>
          </a:stretch>
        </p:blipFill>
        <p:spPr>
          <a:xfrm>
            <a:off x="914400" y="4522218"/>
            <a:ext cx="7315200" cy="1455761"/>
          </a:xfrm>
          <a:prstGeom prst="rect">
            <a:avLst/>
          </a:prstGeom>
        </p:spPr>
      </p:pic>
    </p:spTree>
    <p:extLst>
      <p:ext uri="{BB962C8B-B14F-4D97-AF65-F5344CB8AC3E}">
        <p14:creationId xmlns:p14="http://schemas.microsoft.com/office/powerpoint/2010/main" val="3887069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6939E6-108E-34E7-DFB6-B654B7E7C8BF}"/>
              </a:ext>
            </a:extLst>
          </p:cNvPr>
          <p:cNvSpPr>
            <a:spLocks noGrp="1"/>
          </p:cNvSpPr>
          <p:nvPr>
            <p:ph type="sldNum" sz="quarter" idx="12"/>
          </p:nvPr>
        </p:nvSpPr>
        <p:spPr/>
        <p:txBody>
          <a:bodyPr/>
          <a:lstStyle/>
          <a:p>
            <a:fld id="{3A70D977-2926-44A8-A459-9C8D85568CCA}" type="slidenum">
              <a:rPr lang="en-US" smtClean="0"/>
              <a:t>51</a:t>
            </a:fld>
            <a:endParaRPr lang="en-US"/>
          </a:p>
        </p:txBody>
      </p:sp>
      <p:pic>
        <p:nvPicPr>
          <p:cNvPr id="4" name="Picture 3">
            <a:extLst>
              <a:ext uri="{FF2B5EF4-FFF2-40B4-BE49-F238E27FC236}">
                <a16:creationId xmlns:a16="http://schemas.microsoft.com/office/drawing/2014/main" id="{91B0CADC-38D7-307C-F3FF-58081E9D0287}"/>
              </a:ext>
            </a:extLst>
          </p:cNvPr>
          <p:cNvPicPr>
            <a:picLocks noChangeAspect="1"/>
          </p:cNvPicPr>
          <p:nvPr/>
        </p:nvPicPr>
        <p:blipFill>
          <a:blip r:embed="rId2"/>
          <a:stretch>
            <a:fillRect/>
          </a:stretch>
        </p:blipFill>
        <p:spPr>
          <a:xfrm>
            <a:off x="609600" y="1828800"/>
            <a:ext cx="3724795" cy="2724530"/>
          </a:xfrm>
          <a:prstGeom prst="rect">
            <a:avLst/>
          </a:prstGeom>
        </p:spPr>
      </p:pic>
      <p:pic>
        <p:nvPicPr>
          <p:cNvPr id="6" name="Picture 5">
            <a:extLst>
              <a:ext uri="{FF2B5EF4-FFF2-40B4-BE49-F238E27FC236}">
                <a16:creationId xmlns:a16="http://schemas.microsoft.com/office/drawing/2014/main" id="{A2AAD352-BF02-286F-D767-47E92DD83DA5}"/>
              </a:ext>
            </a:extLst>
          </p:cNvPr>
          <p:cNvPicPr>
            <a:picLocks noChangeAspect="1"/>
          </p:cNvPicPr>
          <p:nvPr/>
        </p:nvPicPr>
        <p:blipFill>
          <a:blip r:embed="rId3"/>
          <a:stretch>
            <a:fillRect/>
          </a:stretch>
        </p:blipFill>
        <p:spPr>
          <a:xfrm>
            <a:off x="4600575" y="1828800"/>
            <a:ext cx="4086225" cy="2736265"/>
          </a:xfrm>
          <a:prstGeom prst="rect">
            <a:avLst/>
          </a:prstGeom>
        </p:spPr>
      </p:pic>
    </p:spTree>
    <p:extLst>
      <p:ext uri="{BB962C8B-B14F-4D97-AF65-F5344CB8AC3E}">
        <p14:creationId xmlns:p14="http://schemas.microsoft.com/office/powerpoint/2010/main" val="1060457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7"/>
          <p:cNvSpPr>
            <a:spLocks noGrp="1" noChangeArrowheads="1"/>
          </p:cNvSpPr>
          <p:nvPr>
            <p:ph type="sldNum" sz="quarter" idx="11"/>
          </p:nvPr>
        </p:nvSpPr>
        <p:spPr>
          <a:xfrm>
            <a:off x="5943600" y="6492875"/>
            <a:ext cx="2895600" cy="365125"/>
          </a:xfrm>
          <a:noFill/>
        </p:spPr>
        <p:txBody>
          <a:bodyPr/>
          <a:lstStyle/>
          <a:p>
            <a:fld id="{1F6AF0D3-E875-4A69-AD84-E879B433D3B7}" type="slidenum">
              <a:rPr lang="de-DE">
                <a:ea typeface="ＭＳ Ｐゴシック" pitchFamily="50" charset="-128"/>
              </a:rPr>
              <a:pPr/>
              <a:t>52</a:t>
            </a:fld>
            <a:endParaRPr lang="de-DE" dirty="0">
              <a:ea typeface="ＭＳ Ｐゴシック" pitchFamily="50" charset="-128"/>
            </a:endParaRPr>
          </a:p>
        </p:txBody>
      </p:sp>
      <p:sp>
        <p:nvSpPr>
          <p:cNvPr id="26629" name="Text Box 3"/>
          <p:cNvSpPr txBox="1">
            <a:spLocks noChangeArrowheads="1"/>
          </p:cNvSpPr>
          <p:nvPr/>
        </p:nvSpPr>
        <p:spPr bwMode="auto">
          <a:xfrm>
            <a:off x="320675" y="253425"/>
            <a:ext cx="8458200" cy="584775"/>
          </a:xfrm>
          <a:prstGeom prst="rect">
            <a:avLst/>
          </a:prstGeom>
          <a:solidFill>
            <a:schemeClr val="bg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r>
              <a:rPr lang="en-US" sz="3200" b="1" dirty="0"/>
              <a:t>IPITA’s 25</a:t>
            </a:r>
            <a:r>
              <a:rPr lang="en-US" sz="3200" b="1" baseline="30000" dirty="0"/>
              <a:t>th</a:t>
            </a:r>
            <a:r>
              <a:rPr lang="en-US" sz="3200" b="1" dirty="0"/>
              <a:t> Anniversary Celebration</a:t>
            </a:r>
          </a:p>
        </p:txBody>
      </p:sp>
      <p:sp>
        <p:nvSpPr>
          <p:cNvPr id="8" name="TextBox 7"/>
          <p:cNvSpPr txBox="1"/>
          <p:nvPr/>
        </p:nvSpPr>
        <p:spPr>
          <a:xfrm>
            <a:off x="152400" y="6096000"/>
            <a:ext cx="8859220" cy="584775"/>
          </a:xfrm>
          <a:prstGeom prst="rect">
            <a:avLst/>
          </a:prstGeom>
          <a:noFill/>
        </p:spPr>
        <p:txBody>
          <a:bodyPr wrap="none" rtlCol="0">
            <a:spAutoFit/>
          </a:bodyPr>
          <a:lstStyle/>
          <a:p>
            <a:pPr algn="ctr"/>
            <a:r>
              <a:rPr lang="en-US" sz="1600" b="1" dirty="0"/>
              <a:t>LEFT TO RIGHT:  </a:t>
            </a:r>
          </a:p>
          <a:p>
            <a:pPr algn="ctr"/>
            <a:r>
              <a:rPr lang="en-US" sz="1600" b="1" dirty="0"/>
              <a:t>Drs. </a:t>
            </a:r>
            <a:r>
              <a:rPr lang="en-US" sz="1600" b="1" dirty="0" err="1"/>
              <a:t>Yohici</a:t>
            </a:r>
            <a:r>
              <a:rPr lang="en-US" sz="1600" b="1" dirty="0"/>
              <a:t> </a:t>
            </a:r>
            <a:r>
              <a:rPr lang="en-US" sz="1600" b="1" dirty="0" err="1"/>
              <a:t>Yasumami</a:t>
            </a:r>
            <a:r>
              <a:rPr lang="en-US" sz="1600" b="1" dirty="0"/>
              <a:t>, David Sutherland, Max Dubernard, Rodolfo Alejandro, Ray Rajotte, David Scharp</a:t>
            </a:r>
            <a:endParaRPr lang="en-US" sz="1600" dirty="0"/>
          </a:p>
        </p:txBody>
      </p:sp>
      <p:pic>
        <p:nvPicPr>
          <p:cNvPr id="9" name="Picture 8" descr="IMG_616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2819400"/>
            <a:ext cx="5181600" cy="3048000"/>
          </a:xfrm>
          <a:prstGeom prst="rect">
            <a:avLst/>
          </a:prstGeom>
          <a:ln w="28575" cap="sq" cmpd="thickThin">
            <a:solidFill>
              <a:srgbClr val="000000"/>
            </a:solidFill>
            <a:prstDash val="solid"/>
            <a:miter lim="800000"/>
          </a:ln>
          <a:effectLst>
            <a:innerShdw blurRad="76200">
              <a:srgbClr val="000000"/>
            </a:innerShdw>
          </a:effectLst>
        </p:spPr>
      </p:pic>
      <p:sp>
        <p:nvSpPr>
          <p:cNvPr id="10" name="TextBox 9"/>
          <p:cNvSpPr txBox="1"/>
          <p:nvPr/>
        </p:nvSpPr>
        <p:spPr>
          <a:xfrm>
            <a:off x="762000" y="1295400"/>
            <a:ext cx="7696199" cy="1277273"/>
          </a:xfrm>
          <a:prstGeom prst="rect">
            <a:avLst/>
          </a:prstGeom>
          <a:noFill/>
        </p:spPr>
        <p:txBody>
          <a:bodyPr wrap="square" rtlCol="0">
            <a:spAutoFit/>
          </a:bodyPr>
          <a:lstStyle/>
          <a:p>
            <a:pPr fontAlgn="base">
              <a:spcAft>
                <a:spcPts val="600"/>
              </a:spcAft>
            </a:pPr>
            <a:r>
              <a:rPr lang="en-US" dirty="0"/>
              <a:t>IPITA celebrated its 25</a:t>
            </a:r>
            <a:r>
              <a:rPr lang="en-US" baseline="30000" dirty="0"/>
              <a:t>th</a:t>
            </a:r>
            <a:r>
              <a:rPr lang="en-US" dirty="0"/>
              <a:t> anniversary at the 14</a:t>
            </a:r>
            <a:r>
              <a:rPr lang="en-US" baseline="30000" dirty="0"/>
              <a:t>th</a:t>
            </a:r>
            <a:r>
              <a:rPr lang="en-US" dirty="0"/>
              <a:t> World Congress of the International Pancreas and Islet Transplant Association (IPITA 2013) held in Monterey, California on September 24-27, 2013.   </a:t>
            </a:r>
          </a:p>
          <a:p>
            <a:pPr fontAlgn="base"/>
            <a:r>
              <a:rPr lang="en-US" dirty="0"/>
              <a:t>A celebration was held for the Founding Members who were in attendance.</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7"/>
          <p:cNvSpPr>
            <a:spLocks noGrp="1" noChangeArrowheads="1"/>
          </p:cNvSpPr>
          <p:nvPr>
            <p:ph type="sldNum" sz="quarter" idx="11"/>
          </p:nvPr>
        </p:nvSpPr>
        <p:spPr>
          <a:xfrm>
            <a:off x="5943600" y="6492875"/>
            <a:ext cx="2895600" cy="365125"/>
          </a:xfrm>
          <a:noFill/>
        </p:spPr>
        <p:txBody>
          <a:bodyPr/>
          <a:lstStyle/>
          <a:p>
            <a:fld id="{1F6AF0D3-E875-4A69-AD84-E879B433D3B7}" type="slidenum">
              <a:rPr lang="de-DE">
                <a:ea typeface="ＭＳ Ｐゴシック" pitchFamily="50" charset="-128"/>
              </a:rPr>
              <a:pPr/>
              <a:t>53</a:t>
            </a:fld>
            <a:endParaRPr lang="de-DE" dirty="0">
              <a:ea typeface="ＭＳ Ｐゴシック" pitchFamily="50" charset="-128"/>
            </a:endParaRPr>
          </a:p>
        </p:txBody>
      </p:sp>
      <p:sp>
        <p:nvSpPr>
          <p:cNvPr id="26629" name="Text Box 3"/>
          <p:cNvSpPr txBox="1">
            <a:spLocks noChangeArrowheads="1"/>
          </p:cNvSpPr>
          <p:nvPr/>
        </p:nvSpPr>
        <p:spPr bwMode="auto">
          <a:xfrm>
            <a:off x="320675" y="253425"/>
            <a:ext cx="8458200" cy="584775"/>
          </a:xfrm>
          <a:prstGeom prst="rect">
            <a:avLst/>
          </a:prstGeom>
          <a:solidFill>
            <a:schemeClr val="bg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r>
              <a:rPr lang="en-US" sz="3200" b="1" dirty="0"/>
              <a:t>IPITA’s Inaugural Senior Advisory Committee</a:t>
            </a:r>
          </a:p>
        </p:txBody>
      </p:sp>
      <p:sp>
        <p:nvSpPr>
          <p:cNvPr id="10" name="TextBox 9"/>
          <p:cNvSpPr txBox="1"/>
          <p:nvPr/>
        </p:nvSpPr>
        <p:spPr>
          <a:xfrm>
            <a:off x="609600" y="1295400"/>
            <a:ext cx="7848599" cy="923330"/>
          </a:xfrm>
          <a:prstGeom prst="rect">
            <a:avLst/>
          </a:prstGeom>
          <a:noFill/>
        </p:spPr>
        <p:txBody>
          <a:bodyPr wrap="square" rtlCol="0">
            <a:spAutoFit/>
          </a:bodyPr>
          <a:lstStyle/>
          <a:p>
            <a:pPr fontAlgn="base">
              <a:spcAft>
                <a:spcPts val="600"/>
              </a:spcAft>
            </a:pPr>
            <a:r>
              <a:rPr lang="en-US" dirty="0"/>
              <a:t>The IPITA Council suggested in Prague in 2011 a Senior Advisory Committee (SAC) be established. Dr. Rajotte agreed to chair the committee.  The SAC was approved at the 2013 IPITA business meeting held at its congress in Monterey, CA.</a:t>
            </a:r>
          </a:p>
        </p:txBody>
      </p:sp>
      <p:pic>
        <p:nvPicPr>
          <p:cNvPr id="11" name="Picture 10"/>
          <p:cNvPicPr/>
          <p:nvPr/>
        </p:nvPicPr>
        <p:blipFill>
          <a:blip r:embed="rId3" cstate="print">
            <a:extLst>
              <a:ext uri="{28A0092B-C50C-407E-A947-70E740481C1C}">
                <a14:useLocalDpi xmlns:a14="http://schemas.microsoft.com/office/drawing/2010/main" val="0"/>
              </a:ext>
            </a:extLst>
          </a:blip>
          <a:srcRect l="3030" t="71939" r="3030" b="4087"/>
          <a:stretch>
            <a:fillRect/>
          </a:stretch>
        </p:blipFill>
        <p:spPr>
          <a:xfrm>
            <a:off x="2895600" y="4648200"/>
            <a:ext cx="4724400" cy="1676400"/>
          </a:xfrm>
          <a:prstGeom prst="rect">
            <a:avLst/>
          </a:prstGeom>
        </p:spPr>
      </p:pic>
      <p:pic>
        <p:nvPicPr>
          <p:cNvPr id="12" name="Picture 11"/>
          <p:cNvPicPr/>
          <p:nvPr/>
        </p:nvPicPr>
        <p:blipFill>
          <a:blip r:embed="rId3" cstate="print">
            <a:extLst>
              <a:ext uri="{28A0092B-C50C-407E-A947-70E740481C1C}">
                <a14:useLocalDpi xmlns:a14="http://schemas.microsoft.com/office/drawing/2010/main" val="0"/>
              </a:ext>
            </a:extLst>
          </a:blip>
          <a:srcRect l="1219" t="30419" r="78049" b="49007"/>
          <a:stretch>
            <a:fillRect/>
          </a:stretch>
        </p:blipFill>
        <p:spPr>
          <a:xfrm>
            <a:off x="2743200" y="2809872"/>
            <a:ext cx="1295400" cy="1443040"/>
          </a:xfrm>
          <a:prstGeom prst="rect">
            <a:avLst/>
          </a:prstGeom>
        </p:spPr>
      </p:pic>
      <p:pic>
        <p:nvPicPr>
          <p:cNvPr id="13" name="Picture 12"/>
          <p:cNvPicPr/>
          <p:nvPr/>
        </p:nvPicPr>
        <p:blipFill>
          <a:blip r:embed="rId3" cstate="print">
            <a:extLst>
              <a:ext uri="{28A0092B-C50C-407E-A947-70E740481C1C}">
                <a14:useLocalDpi xmlns:a14="http://schemas.microsoft.com/office/drawing/2010/main" val="0"/>
              </a:ext>
            </a:extLst>
          </a:blip>
          <a:srcRect l="75208" t="8532" r="2917" b="69501"/>
          <a:stretch>
            <a:fillRect/>
          </a:stretch>
        </p:blipFill>
        <p:spPr>
          <a:xfrm>
            <a:off x="4267200" y="2805112"/>
            <a:ext cx="1143000" cy="1406708"/>
          </a:xfrm>
          <a:prstGeom prst="rect">
            <a:avLst/>
          </a:prstGeom>
        </p:spPr>
      </p:pic>
      <p:pic>
        <p:nvPicPr>
          <p:cNvPr id="14" name="Picture 13"/>
          <p:cNvPicPr/>
          <p:nvPr/>
        </p:nvPicPr>
        <p:blipFill>
          <a:blip r:embed="rId3" cstate="print">
            <a:extLst>
              <a:ext uri="{28A0092B-C50C-407E-A947-70E740481C1C}">
                <a14:useLocalDpi xmlns:a14="http://schemas.microsoft.com/office/drawing/2010/main" val="0"/>
              </a:ext>
            </a:extLst>
          </a:blip>
          <a:srcRect l="73633" t="30499" r="4394" b="48781"/>
          <a:stretch>
            <a:fillRect/>
          </a:stretch>
        </p:blipFill>
        <p:spPr>
          <a:xfrm>
            <a:off x="5334000" y="2805112"/>
            <a:ext cx="1143000" cy="1447800"/>
          </a:xfrm>
          <a:prstGeom prst="rect">
            <a:avLst/>
          </a:prstGeom>
        </p:spPr>
      </p:pic>
      <p:pic>
        <p:nvPicPr>
          <p:cNvPr id="15" name="Picture 14"/>
          <p:cNvPicPr/>
          <p:nvPr/>
        </p:nvPicPr>
        <p:blipFill>
          <a:blip r:embed="rId3" cstate="print">
            <a:extLst>
              <a:ext uri="{28A0092B-C50C-407E-A947-70E740481C1C}">
                <a14:useLocalDpi xmlns:a14="http://schemas.microsoft.com/office/drawing/2010/main" val="0"/>
              </a:ext>
            </a:extLst>
          </a:blip>
          <a:srcRect l="73633" t="51219" r="2930" b="28061"/>
          <a:stretch>
            <a:fillRect/>
          </a:stretch>
        </p:blipFill>
        <p:spPr>
          <a:xfrm>
            <a:off x="6400800" y="2819400"/>
            <a:ext cx="1219200" cy="1447800"/>
          </a:xfrm>
          <a:prstGeom prst="rect">
            <a:avLst/>
          </a:prstGeom>
        </p:spPr>
      </p:pic>
      <p:pic>
        <p:nvPicPr>
          <p:cNvPr id="16" name="Picture 15"/>
          <p:cNvPicPr/>
          <p:nvPr/>
        </p:nvPicPr>
        <p:blipFill>
          <a:blip r:embed="rId3" cstate="print">
            <a:extLst>
              <a:ext uri="{28A0092B-C50C-407E-A947-70E740481C1C}">
                <a14:useLocalDpi xmlns:a14="http://schemas.microsoft.com/office/drawing/2010/main" val="0"/>
              </a:ext>
            </a:extLst>
          </a:blip>
          <a:srcRect l="1219" t="51061" r="78049" b="27211"/>
          <a:stretch>
            <a:fillRect/>
          </a:stretch>
        </p:blipFill>
        <p:spPr>
          <a:xfrm>
            <a:off x="1295400" y="4724400"/>
            <a:ext cx="1295400" cy="1524000"/>
          </a:xfrm>
          <a:prstGeom prst="rect">
            <a:avLst/>
          </a:prstGeom>
        </p:spPr>
      </p:pic>
      <p:pic>
        <p:nvPicPr>
          <p:cNvPr id="3" name="Picture 8" descr="Who's who in biotech">
            <a:extLst>
              <a:ext uri="{FF2B5EF4-FFF2-40B4-BE49-F238E27FC236}">
                <a16:creationId xmlns:a16="http://schemas.microsoft.com/office/drawing/2014/main" id="{0B004616-AF9E-7A06-A873-B59D59E7CADE}"/>
              </a:ext>
            </a:extLst>
          </p:cNvPr>
          <p:cNvPicPr>
            <a:picLocks noChangeAspect="1" noChangeArrowheads="1"/>
          </p:cNvPicPr>
          <p:nvPr/>
        </p:nvPicPr>
        <p:blipFill>
          <a:blip r:embed="rId4" cstate="print"/>
          <a:srcRect/>
          <a:stretch>
            <a:fillRect/>
          </a:stretch>
        </p:blipFill>
        <p:spPr bwMode="auto">
          <a:xfrm>
            <a:off x="1609536" y="2889549"/>
            <a:ext cx="890835" cy="1078901"/>
          </a:xfrm>
          <a:prstGeom prst="rect">
            <a:avLst/>
          </a:prstGeom>
          <a:noFill/>
        </p:spPr>
      </p:pic>
      <p:sp>
        <p:nvSpPr>
          <p:cNvPr id="4" name="TextBox 3">
            <a:extLst>
              <a:ext uri="{FF2B5EF4-FFF2-40B4-BE49-F238E27FC236}">
                <a16:creationId xmlns:a16="http://schemas.microsoft.com/office/drawing/2014/main" id="{BA3932A0-FBEE-90C6-A355-BA64758ADD4F}"/>
              </a:ext>
            </a:extLst>
          </p:cNvPr>
          <p:cNvSpPr txBox="1"/>
          <p:nvPr/>
        </p:nvSpPr>
        <p:spPr>
          <a:xfrm>
            <a:off x="1561869" y="3963684"/>
            <a:ext cx="915635" cy="276999"/>
          </a:xfrm>
          <a:prstGeom prst="rect">
            <a:avLst/>
          </a:prstGeom>
          <a:noFill/>
        </p:spPr>
        <p:txBody>
          <a:bodyPr wrap="none" rtlCol="0">
            <a:spAutoFit/>
          </a:bodyPr>
          <a:lstStyle/>
          <a:p>
            <a:r>
              <a:rPr lang="en-US" sz="1200" b="1" dirty="0">
                <a:cs typeface="Arial" panose="020B0604020202020204" pitchFamily="34" charset="0"/>
              </a:rPr>
              <a:t>Ray Rajotte</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152400"/>
            <a:ext cx="8832849" cy="680490"/>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r>
              <a:rPr lang="en-US" sz="4000" b="1" dirty="0"/>
              <a:t>            More Historic Pictures to Come - Islets </a:t>
            </a:r>
          </a:p>
        </p:txBody>
      </p:sp>
      <p:sp>
        <p:nvSpPr>
          <p:cNvPr id="6146" name="AutoShape 2"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Slide Number Placeholder 18"/>
          <p:cNvSpPr>
            <a:spLocks noGrp="1"/>
          </p:cNvSpPr>
          <p:nvPr>
            <p:ph type="sldNum" sz="quarter" idx="12"/>
          </p:nvPr>
        </p:nvSpPr>
        <p:spPr>
          <a:xfrm>
            <a:off x="6264492" y="6361178"/>
            <a:ext cx="2133600" cy="365125"/>
          </a:xfrm>
        </p:spPr>
        <p:txBody>
          <a:bodyPr/>
          <a:lstStyle/>
          <a:p>
            <a:fld id="{3A70D977-2926-44A8-A459-9C8D85568CCA}" type="slidenum">
              <a:rPr lang="en-US" smtClean="0"/>
              <a:t>54</a:t>
            </a:fld>
            <a:endParaRPr lang="en-US"/>
          </a:p>
        </p:txBody>
      </p:sp>
      <p:pic>
        <p:nvPicPr>
          <p:cNvPr id="4" name="Picture 8" descr="a1">
            <a:extLst>
              <a:ext uri="{FF2B5EF4-FFF2-40B4-BE49-F238E27FC236}">
                <a16:creationId xmlns:a16="http://schemas.microsoft.com/office/drawing/2014/main" id="{E2250EB9-E518-4C24-6F84-D255B334A1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6938" y="1083153"/>
            <a:ext cx="768559" cy="105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Kroc4b">
            <a:extLst>
              <a:ext uri="{FF2B5EF4-FFF2-40B4-BE49-F238E27FC236}">
                <a16:creationId xmlns:a16="http://schemas.microsoft.com/office/drawing/2014/main" id="{C85427E1-E22F-82EE-2CE4-520E82EB8A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7033" y="4623396"/>
            <a:ext cx="898042" cy="113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roc4d">
            <a:extLst>
              <a:ext uri="{FF2B5EF4-FFF2-40B4-BE49-F238E27FC236}">
                <a16:creationId xmlns:a16="http://schemas.microsoft.com/office/drawing/2014/main" id="{236B1700-3A64-727A-9182-81AF9B85F7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7562" y="2322543"/>
            <a:ext cx="877147" cy="101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Kroc4h">
            <a:extLst>
              <a:ext uri="{FF2B5EF4-FFF2-40B4-BE49-F238E27FC236}">
                <a16:creationId xmlns:a16="http://schemas.microsoft.com/office/drawing/2014/main" id="{8308536B-1546-2E55-DE7B-190C4B5C61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1870" y="2315755"/>
            <a:ext cx="778204" cy="107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Kroc4i">
            <a:extLst>
              <a:ext uri="{FF2B5EF4-FFF2-40B4-BE49-F238E27FC236}">
                <a16:creationId xmlns:a16="http://schemas.microsoft.com/office/drawing/2014/main" id="{C33A526D-A531-53A6-A9FD-1C1DC106D0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664" y="2320140"/>
            <a:ext cx="838200" cy="104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Kroc4m">
            <a:extLst>
              <a:ext uri="{FF2B5EF4-FFF2-40B4-BE49-F238E27FC236}">
                <a16:creationId xmlns:a16="http://schemas.microsoft.com/office/drawing/2014/main" id="{37C6C773-7D77-B51E-B003-0002DF4455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9538" y="2317768"/>
            <a:ext cx="756213" cy="10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Kroc4n">
            <a:extLst>
              <a:ext uri="{FF2B5EF4-FFF2-40B4-BE49-F238E27FC236}">
                <a16:creationId xmlns:a16="http://schemas.microsoft.com/office/drawing/2014/main" id="{F04ED601-0686-9D35-059D-5E9B8BEB397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1506" y="1045814"/>
            <a:ext cx="812800" cy="107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Kroc4o">
            <a:extLst>
              <a:ext uri="{FF2B5EF4-FFF2-40B4-BE49-F238E27FC236}">
                <a16:creationId xmlns:a16="http://schemas.microsoft.com/office/drawing/2014/main" id="{6C24033A-B485-6BD6-924A-99D9AB8E86E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54949" y="2299980"/>
            <a:ext cx="783997" cy="106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2" descr="Kroc4q">
            <a:extLst>
              <a:ext uri="{FF2B5EF4-FFF2-40B4-BE49-F238E27FC236}">
                <a16:creationId xmlns:a16="http://schemas.microsoft.com/office/drawing/2014/main" id="{7DD14156-3DD8-B012-E40E-4938935BBD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4411" y="3409165"/>
            <a:ext cx="80486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Kroc4s">
            <a:extLst>
              <a:ext uri="{FF2B5EF4-FFF2-40B4-BE49-F238E27FC236}">
                <a16:creationId xmlns:a16="http://schemas.microsoft.com/office/drawing/2014/main" id="{4534A14A-0054-B6E2-1E36-7E4CB6AE67F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70461" y="1067926"/>
            <a:ext cx="763264" cy="10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Kroc4t">
            <a:extLst>
              <a:ext uri="{FF2B5EF4-FFF2-40B4-BE49-F238E27FC236}">
                <a16:creationId xmlns:a16="http://schemas.microsoft.com/office/drawing/2014/main" id="{C890080D-9C4E-AFB7-0397-EE4273525B4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471"/>
          <a:stretch/>
        </p:blipFill>
        <p:spPr bwMode="auto">
          <a:xfrm>
            <a:off x="6496816" y="5845898"/>
            <a:ext cx="768559" cy="9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descr="Kroc4u">
            <a:extLst>
              <a:ext uri="{FF2B5EF4-FFF2-40B4-BE49-F238E27FC236}">
                <a16:creationId xmlns:a16="http://schemas.microsoft.com/office/drawing/2014/main" id="{9AD56A17-534A-C79B-9E1B-0510A982D0B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43351" y="1064239"/>
            <a:ext cx="783996" cy="107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7" descr="Kroc4w">
            <a:extLst>
              <a:ext uri="{FF2B5EF4-FFF2-40B4-BE49-F238E27FC236}">
                <a16:creationId xmlns:a16="http://schemas.microsoft.com/office/drawing/2014/main" id="{4363791C-5078-59DB-3AC2-B273CC18C97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65448" y="1064239"/>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descr="Kroc4y">
            <a:extLst>
              <a:ext uri="{FF2B5EF4-FFF2-40B4-BE49-F238E27FC236}">
                <a16:creationId xmlns:a16="http://schemas.microsoft.com/office/drawing/2014/main" id="{9947ACB0-2C14-1F5C-DB99-DFB1321AA79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98995" y="2305688"/>
            <a:ext cx="778205" cy="106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0" descr="Kroc4z">
            <a:extLst>
              <a:ext uri="{FF2B5EF4-FFF2-40B4-BE49-F238E27FC236}">
                <a16:creationId xmlns:a16="http://schemas.microsoft.com/office/drawing/2014/main" id="{13273895-A8B0-C1D4-5D6A-7E9DA71B215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06379" y="5805498"/>
            <a:ext cx="706690" cy="97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2" descr="Kroc3">
            <a:extLst>
              <a:ext uri="{FF2B5EF4-FFF2-40B4-BE49-F238E27FC236}">
                <a16:creationId xmlns:a16="http://schemas.microsoft.com/office/drawing/2014/main" id="{AC08420F-57FD-E797-73A8-CCB92370FCD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22874" y="2322543"/>
            <a:ext cx="756945" cy="104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3" descr="Kroc4">
            <a:extLst>
              <a:ext uri="{FF2B5EF4-FFF2-40B4-BE49-F238E27FC236}">
                <a16:creationId xmlns:a16="http://schemas.microsoft.com/office/drawing/2014/main" id="{22D4F352-E675-2083-0E97-2D47AF4767A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60020" y="1067925"/>
            <a:ext cx="745230" cy="105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 name="Picture 35" descr="Kroc2">
            <a:extLst>
              <a:ext uri="{FF2B5EF4-FFF2-40B4-BE49-F238E27FC236}">
                <a16:creationId xmlns:a16="http://schemas.microsoft.com/office/drawing/2014/main" id="{2CA9B4CF-C616-06F5-2C49-C78097F6001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361592" y="5808910"/>
            <a:ext cx="756035" cy="97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 name="Picture 36" descr="a1">
            <a:extLst>
              <a:ext uri="{FF2B5EF4-FFF2-40B4-BE49-F238E27FC236}">
                <a16:creationId xmlns:a16="http://schemas.microsoft.com/office/drawing/2014/main" id="{49FD83FF-8A71-1352-2A7B-E77AADA280A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32238" y="4613352"/>
            <a:ext cx="925812" cy="106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7" descr="a1">
            <a:extLst>
              <a:ext uri="{FF2B5EF4-FFF2-40B4-BE49-F238E27FC236}">
                <a16:creationId xmlns:a16="http://schemas.microsoft.com/office/drawing/2014/main" id="{4689F65D-0D1B-DE6F-4FD0-D9A6F5941DD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77200" y="5811520"/>
            <a:ext cx="897509" cy="96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8" descr="Kroc4v">
            <a:extLst>
              <a:ext uri="{FF2B5EF4-FFF2-40B4-BE49-F238E27FC236}">
                <a16:creationId xmlns:a16="http://schemas.microsoft.com/office/drawing/2014/main" id="{D0BC79B7-1A97-01D8-8022-7C67AE23092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58132" y="2319179"/>
            <a:ext cx="850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0" descr="a1">
            <a:extLst>
              <a:ext uri="{FF2B5EF4-FFF2-40B4-BE49-F238E27FC236}">
                <a16:creationId xmlns:a16="http://schemas.microsoft.com/office/drawing/2014/main" id="{AF2DA509-6845-D0A7-C9AE-DB321956997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19175" y="5808507"/>
            <a:ext cx="646114" cy="10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42" descr="a1">
            <a:extLst>
              <a:ext uri="{FF2B5EF4-FFF2-40B4-BE49-F238E27FC236}">
                <a16:creationId xmlns:a16="http://schemas.microsoft.com/office/drawing/2014/main" id="{EA234713-74F9-42A6-A053-DA3C4438D15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29022" y="3435030"/>
            <a:ext cx="816600" cy="11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43" descr="a1">
            <a:extLst>
              <a:ext uri="{FF2B5EF4-FFF2-40B4-BE49-F238E27FC236}">
                <a16:creationId xmlns:a16="http://schemas.microsoft.com/office/drawing/2014/main" id="{6D02DC37-F32A-B9FE-09D4-31336FA3E71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47695" y="4667320"/>
            <a:ext cx="757405" cy="103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45" descr="a1">
            <a:extLst>
              <a:ext uri="{FF2B5EF4-FFF2-40B4-BE49-F238E27FC236}">
                <a16:creationId xmlns:a16="http://schemas.microsoft.com/office/drawing/2014/main" id="{5A1EC3E2-B355-6FAA-702E-89EFD4FEE9F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49761" y="4646293"/>
            <a:ext cx="946176" cy="113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46" descr="a1">
            <a:extLst>
              <a:ext uri="{FF2B5EF4-FFF2-40B4-BE49-F238E27FC236}">
                <a16:creationId xmlns:a16="http://schemas.microsoft.com/office/drawing/2014/main" id="{97C35777-6938-635A-9B1D-687D85C8C13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243452" y="1086708"/>
            <a:ext cx="858295" cy="103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47" descr="a1">
            <a:extLst>
              <a:ext uri="{FF2B5EF4-FFF2-40B4-BE49-F238E27FC236}">
                <a16:creationId xmlns:a16="http://schemas.microsoft.com/office/drawing/2014/main" id="{C2A5B5DB-CCEE-5AA0-3BD4-98028F56D7E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724410" y="4621872"/>
            <a:ext cx="924513" cy="111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48" descr="a1">
            <a:extLst>
              <a:ext uri="{FF2B5EF4-FFF2-40B4-BE49-F238E27FC236}">
                <a16:creationId xmlns:a16="http://schemas.microsoft.com/office/drawing/2014/main" id="{B6D86D36-B577-4BE0-BB00-2E74E84D0476}"/>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723989" y="5852248"/>
            <a:ext cx="742080" cy="9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49" descr="a1">
            <a:extLst>
              <a:ext uri="{FF2B5EF4-FFF2-40B4-BE49-F238E27FC236}">
                <a16:creationId xmlns:a16="http://schemas.microsoft.com/office/drawing/2014/main" id="{26C096AF-4125-7070-6B01-1C4367202BD2}"/>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283455" y="5861330"/>
            <a:ext cx="784220" cy="9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50" descr="a1">
            <a:extLst>
              <a:ext uri="{FF2B5EF4-FFF2-40B4-BE49-F238E27FC236}">
                <a16:creationId xmlns:a16="http://schemas.microsoft.com/office/drawing/2014/main" id="{C1847DB5-7839-F655-C66C-54F8B922D48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141605" y="5805498"/>
            <a:ext cx="811759" cy="100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51" descr="Kroc4j">
            <a:extLst>
              <a:ext uri="{FF2B5EF4-FFF2-40B4-BE49-F238E27FC236}">
                <a16:creationId xmlns:a16="http://schemas.microsoft.com/office/drawing/2014/main" id="{E4C188A3-8AF8-E180-26CD-36BDE03FA028}"/>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101068" y="4607733"/>
            <a:ext cx="794407" cy="110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52" descr="a1">
            <a:extLst>
              <a:ext uri="{FF2B5EF4-FFF2-40B4-BE49-F238E27FC236}">
                <a16:creationId xmlns:a16="http://schemas.microsoft.com/office/drawing/2014/main" id="{8641DDB0-04F8-FFDF-4F53-1210E2B3A56D}"/>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275182" y="4633599"/>
            <a:ext cx="802018" cy="97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54" descr="a1">
            <a:extLst>
              <a:ext uri="{FF2B5EF4-FFF2-40B4-BE49-F238E27FC236}">
                <a16:creationId xmlns:a16="http://schemas.microsoft.com/office/drawing/2014/main" id="{0FB51296-C63E-1F23-E6A7-1DFD5454A005}"/>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091619" y="4605699"/>
            <a:ext cx="835072" cy="97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57" descr="a1">
            <a:extLst>
              <a:ext uri="{FF2B5EF4-FFF2-40B4-BE49-F238E27FC236}">
                <a16:creationId xmlns:a16="http://schemas.microsoft.com/office/drawing/2014/main" id="{CCA1FE47-AF6D-2739-E854-5ED005FF2B93}"/>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162741" y="3480571"/>
            <a:ext cx="762059" cy="104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61" descr="a1">
            <a:extLst>
              <a:ext uri="{FF2B5EF4-FFF2-40B4-BE49-F238E27FC236}">
                <a16:creationId xmlns:a16="http://schemas.microsoft.com/office/drawing/2014/main" id="{10305061-57C5-18EE-1C54-33F86DEA1F21}"/>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973072" y="5815610"/>
            <a:ext cx="723500" cy="95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62" descr="a1">
            <a:extLst>
              <a:ext uri="{FF2B5EF4-FFF2-40B4-BE49-F238E27FC236}">
                <a16:creationId xmlns:a16="http://schemas.microsoft.com/office/drawing/2014/main" id="{E3138042-6253-046B-68B8-F9778405A570}"/>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86164" y="5792805"/>
            <a:ext cx="804863" cy="10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63" descr="a1">
            <a:extLst>
              <a:ext uri="{FF2B5EF4-FFF2-40B4-BE49-F238E27FC236}">
                <a16:creationId xmlns:a16="http://schemas.microsoft.com/office/drawing/2014/main" id="{D2DDA993-165E-A09A-49C5-A1CA9E59483D}"/>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92201" y="2322543"/>
            <a:ext cx="812799" cy="107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1" name="Picture 69" descr="a1">
            <a:extLst>
              <a:ext uri="{FF2B5EF4-FFF2-40B4-BE49-F238E27FC236}">
                <a16:creationId xmlns:a16="http://schemas.microsoft.com/office/drawing/2014/main" id="{BC06A9EA-2316-E2C7-58AF-442CC9363488}"/>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153124" y="1083152"/>
            <a:ext cx="779585" cy="104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aul e lacy md 2">
            <a:extLst>
              <a:ext uri="{FF2B5EF4-FFF2-40B4-BE49-F238E27FC236}">
                <a16:creationId xmlns:a16="http://schemas.microsoft.com/office/drawing/2014/main" id="{D0794831-4A71-599E-36F5-04B668AC468F}"/>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t="3925"/>
          <a:stretch>
            <a:fillRect/>
          </a:stretch>
        </p:blipFill>
        <p:spPr bwMode="auto">
          <a:xfrm>
            <a:off x="121429" y="750134"/>
            <a:ext cx="1284396" cy="1446966"/>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a:extLst>
              <a:ext uri="{FF2B5EF4-FFF2-40B4-BE49-F238E27FC236}">
                <a16:creationId xmlns:a16="http://schemas.microsoft.com/office/drawing/2014/main" id="{1FAF5087-9946-5011-C59E-D56A01EC5599}"/>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088077" y="3481475"/>
            <a:ext cx="884043" cy="10439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erson in a suit smiling&#10;&#10;Description automatically generated">
            <a:extLst>
              <a:ext uri="{FF2B5EF4-FFF2-40B4-BE49-F238E27FC236}">
                <a16:creationId xmlns:a16="http://schemas.microsoft.com/office/drawing/2014/main" id="{3BFE73A0-C407-0724-9735-0989AF8DE30E}"/>
              </a:ext>
            </a:extLst>
          </p:cNvPr>
          <p:cNvPicPr>
            <a:picLocks noChangeAspect="1"/>
          </p:cNvPicPr>
          <p:nvPr/>
        </p:nvPicPr>
        <p:blipFill rotWithShape="1">
          <a:blip r:embed="rId43">
            <a:extLst>
              <a:ext uri="{28A0092B-C50C-407E-A947-70E740481C1C}">
                <a14:useLocalDpi xmlns:a14="http://schemas.microsoft.com/office/drawing/2010/main" val="0"/>
              </a:ext>
            </a:extLst>
          </a:blip>
          <a:srcRect l="11343" r="5892"/>
          <a:stretch/>
        </p:blipFill>
        <p:spPr>
          <a:xfrm>
            <a:off x="1745187" y="5805498"/>
            <a:ext cx="812800" cy="982049"/>
          </a:xfrm>
          <a:prstGeom prst="rect">
            <a:avLst/>
          </a:prstGeom>
        </p:spPr>
      </p:pic>
      <p:pic>
        <p:nvPicPr>
          <p:cNvPr id="24" name="Picture 28" descr="Kroc4x">
            <a:extLst>
              <a:ext uri="{FF2B5EF4-FFF2-40B4-BE49-F238E27FC236}">
                <a16:creationId xmlns:a16="http://schemas.microsoft.com/office/drawing/2014/main" id="{EF3261F7-549F-97B0-E909-1E8ED69EC400}"/>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857288" y="2297537"/>
            <a:ext cx="862084" cy="107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A person smiling at the camera&#10;&#10;Description automatically generated">
            <a:extLst>
              <a:ext uri="{FF2B5EF4-FFF2-40B4-BE49-F238E27FC236}">
                <a16:creationId xmlns:a16="http://schemas.microsoft.com/office/drawing/2014/main" id="{A718E9A0-AF1E-00F5-590C-BBC0BB8F16B4}"/>
              </a:ext>
            </a:extLst>
          </p:cNvPr>
          <p:cNvPicPr>
            <a:picLocks noChangeAspect="1"/>
          </p:cNvPicPr>
          <p:nvPr/>
        </p:nvPicPr>
        <p:blipFill rotWithShape="1">
          <a:blip r:embed="rId45">
            <a:extLst>
              <a:ext uri="{28A0092B-C50C-407E-A947-70E740481C1C}">
                <a14:useLocalDpi xmlns:a14="http://schemas.microsoft.com/office/drawing/2010/main" val="0"/>
              </a:ext>
            </a:extLst>
          </a:blip>
          <a:srcRect l="25573" r="10893" b="12693"/>
          <a:stretch/>
        </p:blipFill>
        <p:spPr>
          <a:xfrm>
            <a:off x="6118468" y="3473259"/>
            <a:ext cx="958607" cy="1032066"/>
          </a:xfrm>
          <a:prstGeom prst="rect">
            <a:avLst/>
          </a:prstGeom>
        </p:spPr>
      </p:pic>
      <p:pic>
        <p:nvPicPr>
          <p:cNvPr id="36" name="Picture 35" descr="Picture20">
            <a:extLst>
              <a:ext uri="{FF2B5EF4-FFF2-40B4-BE49-F238E27FC236}">
                <a16:creationId xmlns:a16="http://schemas.microsoft.com/office/drawing/2014/main" id="{9E7CFFA9-BDFF-2089-4F2D-41416AF58EE3}"/>
              </a:ext>
            </a:extLst>
          </p:cNvPr>
          <p:cNvPicPr/>
          <p:nvPr/>
        </p:nvPicPr>
        <p:blipFill rotWithShape="1">
          <a:blip r:embed="rId46" cstate="print">
            <a:extLst>
              <a:ext uri="{28A0092B-C50C-407E-A947-70E740481C1C}">
                <a14:useLocalDpi xmlns:a14="http://schemas.microsoft.com/office/drawing/2010/main" val="0"/>
              </a:ext>
            </a:extLst>
          </a:blip>
          <a:srcRect b="27234"/>
          <a:stretch/>
        </p:blipFill>
        <p:spPr bwMode="auto">
          <a:xfrm>
            <a:off x="5609542" y="1062477"/>
            <a:ext cx="804863" cy="1078780"/>
          </a:xfrm>
          <a:prstGeom prst="rect">
            <a:avLst/>
          </a:prstGeom>
          <a:noFill/>
        </p:spPr>
      </p:pic>
      <p:pic>
        <p:nvPicPr>
          <p:cNvPr id="37" name="Picture 36" descr="A person in a white coat and red tie&#10;&#10;Description automatically generated">
            <a:extLst>
              <a:ext uri="{FF2B5EF4-FFF2-40B4-BE49-F238E27FC236}">
                <a16:creationId xmlns:a16="http://schemas.microsoft.com/office/drawing/2014/main" id="{BFA1F08F-EF10-F22B-DF98-2146C6259FBD}"/>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999988" y="3409413"/>
            <a:ext cx="1005866" cy="1116012"/>
          </a:xfrm>
          <a:prstGeom prst="rect">
            <a:avLst/>
          </a:prstGeom>
        </p:spPr>
      </p:pic>
      <p:pic>
        <p:nvPicPr>
          <p:cNvPr id="38" name="Picture 8" descr="Dixon Kaufman - Department of Surgery">
            <a:extLst>
              <a:ext uri="{FF2B5EF4-FFF2-40B4-BE49-F238E27FC236}">
                <a16:creationId xmlns:a16="http://schemas.microsoft.com/office/drawing/2014/main" id="{7D5BDF91-BFBB-7046-F329-A8214103BE36}"/>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989413" y="3488937"/>
            <a:ext cx="1048297" cy="10482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BFDEBC37-B361-15DF-DD51-D2F69B0C9147}"/>
              </a:ext>
            </a:extLst>
          </p:cNvPr>
          <p:cNvPicPr>
            <a:picLocks noChangeAspect="1"/>
          </p:cNvPicPr>
          <p:nvPr/>
        </p:nvPicPr>
        <p:blipFill>
          <a:blip r:embed="rId49"/>
          <a:stretch>
            <a:fillRect/>
          </a:stretch>
        </p:blipFill>
        <p:spPr>
          <a:xfrm flipH="1">
            <a:off x="5099991" y="3501132"/>
            <a:ext cx="942075" cy="1036102"/>
          </a:xfrm>
          <a:prstGeom prst="rect">
            <a:avLst/>
          </a:prstGeom>
        </p:spPr>
      </p:pic>
      <p:pic>
        <p:nvPicPr>
          <p:cNvPr id="40" name="Picture 6">
            <a:extLst>
              <a:ext uri="{FF2B5EF4-FFF2-40B4-BE49-F238E27FC236}">
                <a16:creationId xmlns:a16="http://schemas.microsoft.com/office/drawing/2014/main" id="{22F08C15-7BF1-4F2B-5F62-8D8EBD503880}"/>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3667126" y="4592165"/>
            <a:ext cx="764388" cy="113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
            <a:extLst>
              <a:ext uri="{FF2B5EF4-FFF2-40B4-BE49-F238E27FC236}">
                <a16:creationId xmlns:a16="http://schemas.microsoft.com/office/drawing/2014/main" id="{55EF56F4-1502-EA1E-F77A-14319FAECC2E}"/>
              </a:ext>
            </a:extLst>
          </p:cNvPr>
          <p:cNvPicPr>
            <a:picLocks noChangeAspect="1" noChangeArrowheads="1"/>
          </p:cNvPicPr>
          <p:nvPr/>
        </p:nvPicPr>
        <p:blipFill rotWithShape="1">
          <a:blip r:embed="rId51" cstate="print">
            <a:extLst>
              <a:ext uri="{28A0092B-C50C-407E-A947-70E740481C1C}">
                <a14:useLocalDpi xmlns:a14="http://schemas.microsoft.com/office/drawing/2010/main" val="0"/>
              </a:ext>
            </a:extLst>
          </a:blip>
          <a:srcRect l="22903" r="26774"/>
          <a:stretch/>
        </p:blipFill>
        <p:spPr bwMode="auto">
          <a:xfrm>
            <a:off x="8016058" y="3477419"/>
            <a:ext cx="948051" cy="103313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Kroc3">
            <a:extLst>
              <a:ext uri="{FF2B5EF4-FFF2-40B4-BE49-F238E27FC236}">
                <a16:creationId xmlns:a16="http://schemas.microsoft.com/office/drawing/2014/main" id="{7841D271-90A4-1D16-A857-DC41B1CCE6A4}"/>
              </a:ext>
            </a:extLst>
          </p:cNvPr>
          <p:cNvPicPr>
            <a:picLocks noChangeAspect="1" noChangeArrowheads="1"/>
          </p:cNvPicPr>
          <p:nvPr/>
        </p:nvPicPr>
        <p:blipFill rotWithShape="1">
          <a:blip r:embed="rId52" cstate="print"/>
          <a:srcRect l="85628" t="47499" r="8190" b="40604"/>
          <a:stretch/>
        </p:blipFill>
        <p:spPr bwMode="auto">
          <a:xfrm>
            <a:off x="169826" y="4585576"/>
            <a:ext cx="907913" cy="1129423"/>
          </a:xfrm>
          <a:prstGeom prst="rect">
            <a:avLst/>
          </a:prstGeom>
          <a:noFill/>
          <a:ln w="9525">
            <a:noFill/>
            <a:miter lim="800000"/>
            <a:headEnd/>
            <a:tailEnd/>
          </a:ln>
        </p:spPr>
      </p:pic>
    </p:spTree>
    <p:extLst>
      <p:ext uri="{BB962C8B-B14F-4D97-AF65-F5344CB8AC3E}">
        <p14:creationId xmlns:p14="http://schemas.microsoft.com/office/powerpoint/2010/main" val="2414398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C87C7A-82D8-3C63-FC83-23E6425797C4}"/>
              </a:ext>
            </a:extLst>
          </p:cNvPr>
          <p:cNvSpPr/>
          <p:nvPr/>
        </p:nvSpPr>
        <p:spPr>
          <a:xfrm>
            <a:off x="0" y="0"/>
            <a:ext cx="533400" cy="684624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43C5EA0-6902-9C3B-E45B-F319A9950B0E}"/>
              </a:ext>
            </a:extLst>
          </p:cNvPr>
          <p:cNvSpPr>
            <a:spLocks noGrp="1"/>
          </p:cNvSpPr>
          <p:nvPr>
            <p:ph type="sldNum" sz="quarter" idx="12"/>
          </p:nvPr>
        </p:nvSpPr>
        <p:spPr/>
        <p:txBody>
          <a:bodyPr/>
          <a:lstStyle/>
          <a:p>
            <a:fld id="{3A70D977-2926-44A8-A459-9C8D85568CCA}" type="slidenum">
              <a:rPr lang="en-US" smtClean="0"/>
              <a:t>55</a:t>
            </a:fld>
            <a:endParaRPr lang="en-US"/>
          </a:p>
        </p:txBody>
      </p:sp>
      <p:pic>
        <p:nvPicPr>
          <p:cNvPr id="5" name="Picture 4">
            <a:extLst>
              <a:ext uri="{FF2B5EF4-FFF2-40B4-BE49-F238E27FC236}">
                <a16:creationId xmlns:a16="http://schemas.microsoft.com/office/drawing/2014/main" id="{6BD34772-3E54-8F61-7124-3E2B5386F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23" y="0"/>
            <a:ext cx="8758518" cy="6858000"/>
          </a:xfrm>
          <a:prstGeom prst="rect">
            <a:avLst/>
          </a:prstGeom>
        </p:spPr>
      </p:pic>
      <p:sp>
        <p:nvSpPr>
          <p:cNvPr id="6" name="TextBox 5">
            <a:extLst>
              <a:ext uri="{FF2B5EF4-FFF2-40B4-BE49-F238E27FC236}">
                <a16:creationId xmlns:a16="http://schemas.microsoft.com/office/drawing/2014/main" id="{7B0ECF22-1D55-A1A0-E41C-010131FA2583}"/>
              </a:ext>
            </a:extLst>
          </p:cNvPr>
          <p:cNvSpPr txBox="1"/>
          <p:nvPr/>
        </p:nvSpPr>
        <p:spPr>
          <a:xfrm>
            <a:off x="6449647" y="6245264"/>
            <a:ext cx="2340705" cy="369332"/>
          </a:xfrm>
          <a:prstGeom prst="rect">
            <a:avLst/>
          </a:prstGeom>
          <a:solidFill>
            <a:schemeClr val="bg1"/>
          </a:solidFill>
        </p:spPr>
        <p:txBody>
          <a:bodyPr wrap="none" rtlCol="0">
            <a:spAutoFit/>
          </a:bodyPr>
          <a:lstStyle/>
          <a:p>
            <a:r>
              <a:rPr lang="en-US" b="1">
                <a:latin typeface="Trebuchet MS" panose="020B0603020202020204" pitchFamily="34" charset="0"/>
              </a:rPr>
              <a:t>Dr. John S. Najarian</a:t>
            </a:r>
            <a:endParaRPr lang="en-US" b="1" dirty="0">
              <a:latin typeface="Trebuchet MS" panose="020B0603020202020204" pitchFamily="34" charset="0"/>
            </a:endParaRPr>
          </a:p>
        </p:txBody>
      </p:sp>
    </p:spTree>
    <p:extLst>
      <p:ext uri="{BB962C8B-B14F-4D97-AF65-F5344CB8AC3E}">
        <p14:creationId xmlns:p14="http://schemas.microsoft.com/office/powerpoint/2010/main" val="75599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3FE2F67F-F309-CAB0-D57C-C39060DF9420}"/>
              </a:ext>
            </a:extLst>
          </p:cNvPr>
          <p:cNvGrpSpPr/>
          <p:nvPr/>
        </p:nvGrpSpPr>
        <p:grpSpPr>
          <a:xfrm>
            <a:off x="150139" y="3753501"/>
            <a:ext cx="8760821" cy="1575825"/>
            <a:chOff x="150139" y="3753501"/>
            <a:chExt cx="8760821" cy="1575825"/>
          </a:xfrm>
        </p:grpSpPr>
        <p:pic>
          <p:nvPicPr>
            <p:cNvPr id="1050" name="Picture 26" descr="R. Robertson | PracticeUpdate">
              <a:extLst>
                <a:ext uri="{FF2B5EF4-FFF2-40B4-BE49-F238E27FC236}">
                  <a16:creationId xmlns:a16="http://schemas.microsoft.com/office/drawing/2014/main" id="{B6B5D779-482B-511E-B918-71FDB0A5A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759346"/>
              <a:ext cx="1062360" cy="13279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B461C3F-D67E-DF2B-1B25-AA4409222F6C}"/>
                </a:ext>
              </a:extLst>
            </p:cNvPr>
            <p:cNvSpPr txBox="1"/>
            <p:nvPr/>
          </p:nvSpPr>
          <p:spPr>
            <a:xfrm>
              <a:off x="7848600" y="5025140"/>
              <a:ext cx="1050800" cy="276999"/>
            </a:xfrm>
            <a:prstGeom prst="rect">
              <a:avLst/>
            </a:prstGeom>
            <a:noFill/>
          </p:spPr>
          <p:txBody>
            <a:bodyPr wrap="none" rtlCol="0">
              <a:spAutoFit/>
            </a:bodyPr>
            <a:lstStyle/>
            <a:p>
              <a:r>
                <a:rPr lang="en-US" sz="1200" b="1" dirty="0"/>
                <a:t>RP Robertson</a:t>
              </a:r>
            </a:p>
          </p:txBody>
        </p:sp>
        <p:pic>
          <p:nvPicPr>
            <p:cNvPr id="1038" name="Picture 14" descr="Dr Rainer Gruessner | Dr. Rainer Gruessner: Accomplished Surgeon,  Physician, and Scientist">
              <a:extLst>
                <a:ext uri="{FF2B5EF4-FFF2-40B4-BE49-F238E27FC236}">
                  <a16:creationId xmlns:a16="http://schemas.microsoft.com/office/drawing/2014/main" id="{C395BB16-24FF-E1EC-3673-B673113EFC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15" r="15394"/>
            <a:stretch/>
          </p:blipFill>
          <p:spPr bwMode="auto">
            <a:xfrm>
              <a:off x="150139" y="3764666"/>
              <a:ext cx="1247950" cy="13222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ngelika GRUESSNER | Professor | MS, PhD, FAST | State University of New  York Downstate Medical Center, Brooklyn | SUNY | Nephrology/Medicine |  Research profile">
              <a:extLst>
                <a:ext uri="{FF2B5EF4-FFF2-40B4-BE49-F238E27FC236}">
                  <a16:creationId xmlns:a16="http://schemas.microsoft.com/office/drawing/2014/main" id="{844A2A95-27F0-3B9B-0BAE-27A1D4924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3773078"/>
              <a:ext cx="1322296" cy="13222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5BEE1FB-4070-80B1-D07C-B5559E205374}"/>
                </a:ext>
              </a:extLst>
            </p:cNvPr>
            <p:cNvPicPr>
              <a:picLocks noChangeAspect="1"/>
            </p:cNvPicPr>
            <p:nvPr/>
          </p:nvPicPr>
          <p:blipFill>
            <a:blip r:embed="rId5"/>
            <a:stretch>
              <a:fillRect/>
            </a:stretch>
          </p:blipFill>
          <p:spPr>
            <a:xfrm>
              <a:off x="2860704" y="3755359"/>
              <a:ext cx="945747" cy="1322295"/>
            </a:xfrm>
            <a:prstGeom prst="rect">
              <a:avLst/>
            </a:prstGeom>
          </p:spPr>
        </p:pic>
        <p:pic>
          <p:nvPicPr>
            <p:cNvPr id="15" name="Picture 14">
              <a:extLst>
                <a:ext uri="{FF2B5EF4-FFF2-40B4-BE49-F238E27FC236}">
                  <a16:creationId xmlns:a16="http://schemas.microsoft.com/office/drawing/2014/main" id="{406E52FA-C772-1B3C-54DE-C1ABB4AFC8BA}"/>
                </a:ext>
              </a:extLst>
            </p:cNvPr>
            <p:cNvPicPr>
              <a:picLocks noChangeAspect="1"/>
            </p:cNvPicPr>
            <p:nvPr/>
          </p:nvPicPr>
          <p:blipFill>
            <a:blip r:embed="rId6"/>
            <a:stretch>
              <a:fillRect/>
            </a:stretch>
          </p:blipFill>
          <p:spPr>
            <a:xfrm flipH="1">
              <a:off x="3966888" y="3755359"/>
              <a:ext cx="1189684" cy="1308424"/>
            </a:xfrm>
            <a:prstGeom prst="rect">
              <a:avLst/>
            </a:prstGeom>
          </p:spPr>
        </p:pic>
        <p:pic>
          <p:nvPicPr>
            <p:cNvPr id="1026" name="Picture 2" descr="Dr. George W. Burke, MD | Palmetto Bay, FL | Transplant Surgery">
              <a:extLst>
                <a:ext uri="{FF2B5EF4-FFF2-40B4-BE49-F238E27FC236}">
                  <a16:creationId xmlns:a16="http://schemas.microsoft.com/office/drawing/2014/main" id="{6F8E0B9C-EC8F-1C72-7C97-1D6E37CCC3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6983" y="3753501"/>
              <a:ext cx="1308424" cy="130842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2C5C92C-4E64-AE96-404D-F2AF5B26A59D}"/>
                </a:ext>
              </a:extLst>
            </p:cNvPr>
            <p:cNvSpPr txBox="1"/>
            <p:nvPr/>
          </p:nvSpPr>
          <p:spPr>
            <a:xfrm>
              <a:off x="5536953" y="5013236"/>
              <a:ext cx="827471" cy="276999"/>
            </a:xfrm>
            <a:prstGeom prst="rect">
              <a:avLst/>
            </a:prstGeom>
            <a:noFill/>
          </p:spPr>
          <p:txBody>
            <a:bodyPr wrap="none" rtlCol="0">
              <a:spAutoFit/>
            </a:bodyPr>
            <a:lstStyle/>
            <a:p>
              <a:r>
                <a:rPr lang="en-US" sz="1200" b="1" dirty="0"/>
                <a:t>GW Burke</a:t>
              </a:r>
            </a:p>
          </p:txBody>
        </p:sp>
        <p:pic>
          <p:nvPicPr>
            <p:cNvPr id="27" name="Picture 4" descr="Michael Mauer | Medical School">
              <a:extLst>
                <a:ext uri="{FF2B5EF4-FFF2-40B4-BE49-F238E27FC236}">
                  <a16:creationId xmlns:a16="http://schemas.microsoft.com/office/drawing/2014/main" id="{A3FFB516-81CC-31DF-FDA5-B864070520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015" r="18500" b="38952"/>
            <a:stretch/>
          </p:blipFill>
          <p:spPr bwMode="auto">
            <a:xfrm>
              <a:off x="6744805" y="3755358"/>
              <a:ext cx="1034785" cy="132229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C735C40-C3F1-981F-22DD-8C1188D2D5A4}"/>
                </a:ext>
              </a:extLst>
            </p:cNvPr>
            <p:cNvSpPr txBox="1"/>
            <p:nvPr/>
          </p:nvSpPr>
          <p:spPr>
            <a:xfrm>
              <a:off x="191277" y="5052327"/>
              <a:ext cx="1189941" cy="276999"/>
            </a:xfrm>
            <a:prstGeom prst="rect">
              <a:avLst/>
            </a:prstGeom>
            <a:noFill/>
          </p:spPr>
          <p:txBody>
            <a:bodyPr wrap="none" rtlCol="0">
              <a:spAutoFit/>
            </a:bodyPr>
            <a:lstStyle/>
            <a:p>
              <a:r>
                <a:rPr lang="en-US" sz="1200" b="1" dirty="0"/>
                <a:t>RWG Gruessner</a:t>
              </a:r>
            </a:p>
          </p:txBody>
        </p:sp>
        <p:sp>
          <p:nvSpPr>
            <p:cNvPr id="29" name="TextBox 28">
              <a:extLst>
                <a:ext uri="{FF2B5EF4-FFF2-40B4-BE49-F238E27FC236}">
                  <a16:creationId xmlns:a16="http://schemas.microsoft.com/office/drawing/2014/main" id="{9E14F0EB-F4A2-E1E0-9E0B-7C19B3FE8CC4}"/>
                </a:ext>
              </a:extLst>
            </p:cNvPr>
            <p:cNvSpPr txBox="1"/>
            <p:nvPr/>
          </p:nvSpPr>
          <p:spPr>
            <a:xfrm>
              <a:off x="1612308" y="5031580"/>
              <a:ext cx="1042080" cy="276999"/>
            </a:xfrm>
            <a:prstGeom prst="rect">
              <a:avLst/>
            </a:prstGeom>
            <a:noFill/>
          </p:spPr>
          <p:txBody>
            <a:bodyPr wrap="none" rtlCol="0">
              <a:spAutoFit/>
            </a:bodyPr>
            <a:lstStyle/>
            <a:p>
              <a:r>
                <a:rPr lang="en-US" sz="1200" b="1" dirty="0"/>
                <a:t>AC Gruessner</a:t>
              </a:r>
            </a:p>
          </p:txBody>
        </p:sp>
        <p:sp>
          <p:nvSpPr>
            <p:cNvPr id="30" name="TextBox 29">
              <a:extLst>
                <a:ext uri="{FF2B5EF4-FFF2-40B4-BE49-F238E27FC236}">
                  <a16:creationId xmlns:a16="http://schemas.microsoft.com/office/drawing/2014/main" id="{8B68EC53-7646-4EE8-A053-3E0AB09FE516}"/>
                </a:ext>
              </a:extLst>
            </p:cNvPr>
            <p:cNvSpPr txBox="1"/>
            <p:nvPr/>
          </p:nvSpPr>
          <p:spPr>
            <a:xfrm>
              <a:off x="6849309" y="5025140"/>
              <a:ext cx="779381" cy="276999"/>
            </a:xfrm>
            <a:prstGeom prst="rect">
              <a:avLst/>
            </a:prstGeom>
            <a:noFill/>
          </p:spPr>
          <p:txBody>
            <a:bodyPr wrap="none" rtlCol="0">
              <a:spAutoFit/>
            </a:bodyPr>
            <a:lstStyle/>
            <a:p>
              <a:r>
                <a:rPr lang="en-US" sz="1200" b="1" dirty="0"/>
                <a:t>M Mauer</a:t>
              </a:r>
            </a:p>
          </p:txBody>
        </p:sp>
        <p:sp>
          <p:nvSpPr>
            <p:cNvPr id="31" name="TextBox 30">
              <a:extLst>
                <a:ext uri="{FF2B5EF4-FFF2-40B4-BE49-F238E27FC236}">
                  <a16:creationId xmlns:a16="http://schemas.microsoft.com/office/drawing/2014/main" id="{43A64E67-5C0D-BE9E-0F35-9396EDB699E1}"/>
                </a:ext>
              </a:extLst>
            </p:cNvPr>
            <p:cNvSpPr txBox="1"/>
            <p:nvPr/>
          </p:nvSpPr>
          <p:spPr>
            <a:xfrm>
              <a:off x="2819400" y="5025141"/>
              <a:ext cx="1150571" cy="276999"/>
            </a:xfrm>
            <a:prstGeom prst="rect">
              <a:avLst/>
            </a:prstGeom>
            <a:noFill/>
          </p:spPr>
          <p:txBody>
            <a:bodyPr wrap="none" rtlCol="0">
              <a:spAutoFit/>
            </a:bodyPr>
            <a:lstStyle/>
            <a:p>
              <a:r>
                <a:rPr lang="en-US" sz="1200" b="1" dirty="0"/>
                <a:t>R Kandaswamy</a:t>
              </a:r>
            </a:p>
          </p:txBody>
        </p:sp>
        <p:sp>
          <p:nvSpPr>
            <p:cNvPr id="32" name="TextBox 31">
              <a:extLst>
                <a:ext uri="{FF2B5EF4-FFF2-40B4-BE49-F238E27FC236}">
                  <a16:creationId xmlns:a16="http://schemas.microsoft.com/office/drawing/2014/main" id="{46BED3EE-B5C8-D19A-62D5-DC45B8675B0B}"/>
                </a:ext>
              </a:extLst>
            </p:cNvPr>
            <p:cNvSpPr txBox="1"/>
            <p:nvPr/>
          </p:nvSpPr>
          <p:spPr>
            <a:xfrm>
              <a:off x="4156104" y="5031580"/>
              <a:ext cx="718595" cy="276999"/>
            </a:xfrm>
            <a:prstGeom prst="rect">
              <a:avLst/>
            </a:prstGeom>
            <a:noFill/>
          </p:spPr>
          <p:txBody>
            <a:bodyPr wrap="none" rtlCol="0">
              <a:spAutoFit/>
            </a:bodyPr>
            <a:lstStyle/>
            <a:p>
              <a:r>
                <a:rPr lang="en-US" sz="1200" b="1" dirty="0"/>
                <a:t>PS Stock</a:t>
              </a:r>
            </a:p>
          </p:txBody>
        </p:sp>
      </p:grpSp>
      <p:grpSp>
        <p:nvGrpSpPr>
          <p:cNvPr id="52" name="Group 51">
            <a:extLst>
              <a:ext uri="{FF2B5EF4-FFF2-40B4-BE49-F238E27FC236}">
                <a16:creationId xmlns:a16="http://schemas.microsoft.com/office/drawing/2014/main" id="{EBB59688-EC52-082E-4DF1-42EA232FB4A2}"/>
              </a:ext>
            </a:extLst>
          </p:cNvPr>
          <p:cNvGrpSpPr/>
          <p:nvPr/>
        </p:nvGrpSpPr>
        <p:grpSpPr>
          <a:xfrm>
            <a:off x="176459" y="2180644"/>
            <a:ext cx="8693858" cy="1591256"/>
            <a:chOff x="176459" y="2180644"/>
            <a:chExt cx="8693858" cy="1591256"/>
          </a:xfrm>
        </p:grpSpPr>
        <p:pic>
          <p:nvPicPr>
            <p:cNvPr id="1030" name="Picture 6" descr="Dr. Kenneth L. Brayman, MD | Charlottesville, VA | Transplant Surgeon">
              <a:extLst>
                <a:ext uri="{FF2B5EF4-FFF2-40B4-BE49-F238E27FC236}">
                  <a16:creationId xmlns:a16="http://schemas.microsoft.com/office/drawing/2014/main" id="{009FEBAA-6083-92D2-3B87-CFD205DAD0D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801" r="13222"/>
            <a:stretch/>
          </p:blipFill>
          <p:spPr bwMode="auto">
            <a:xfrm>
              <a:off x="7905341" y="2209798"/>
              <a:ext cx="964976" cy="132229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112BAB6-1298-C697-7B43-543B931C4C61}"/>
                </a:ext>
              </a:extLst>
            </p:cNvPr>
            <p:cNvSpPr txBox="1"/>
            <p:nvPr/>
          </p:nvSpPr>
          <p:spPr>
            <a:xfrm>
              <a:off x="7905341" y="3480740"/>
              <a:ext cx="936731" cy="276999"/>
            </a:xfrm>
            <a:prstGeom prst="rect">
              <a:avLst/>
            </a:prstGeom>
            <a:noFill/>
          </p:spPr>
          <p:txBody>
            <a:bodyPr wrap="none" rtlCol="0">
              <a:spAutoFit/>
            </a:bodyPr>
            <a:lstStyle/>
            <a:p>
              <a:r>
                <a:rPr lang="en-US" sz="1200" b="1" dirty="0"/>
                <a:t>KL Brayman</a:t>
              </a:r>
            </a:p>
          </p:txBody>
        </p:sp>
        <p:pic>
          <p:nvPicPr>
            <p:cNvPr id="1028" name="Picture 4" descr="About the IPITA Education Committee">
              <a:extLst>
                <a:ext uri="{FF2B5EF4-FFF2-40B4-BE49-F238E27FC236}">
                  <a16:creationId xmlns:a16="http://schemas.microsoft.com/office/drawing/2014/main" id="{BD2DF84D-F955-A7EE-C7D6-78B5E9140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1450" y="2193873"/>
              <a:ext cx="1317239" cy="13172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xon Kaufman - Department of Surgery">
              <a:extLst>
                <a:ext uri="{FF2B5EF4-FFF2-40B4-BE49-F238E27FC236}">
                  <a16:creationId xmlns:a16="http://schemas.microsoft.com/office/drawing/2014/main" id="{833992E0-8A71-C891-05AF-A65034A3B7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0349" y="2186204"/>
              <a:ext cx="1304901" cy="130490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membering Hans Sollinger, MD, PhD - Department of Surgery">
              <a:extLst>
                <a:ext uri="{FF2B5EF4-FFF2-40B4-BE49-F238E27FC236}">
                  <a16:creationId xmlns:a16="http://schemas.microsoft.com/office/drawing/2014/main" id="{D86E6290-41AE-1EB0-4AD8-39E71EDF9B7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3993"/>
            <a:stretch/>
          </p:blipFill>
          <p:spPr bwMode="auto">
            <a:xfrm>
              <a:off x="176459" y="2180644"/>
              <a:ext cx="1247950" cy="13279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ob Stratta, MD | Wake Forest University School of Medicine">
              <a:extLst>
                <a:ext uri="{FF2B5EF4-FFF2-40B4-BE49-F238E27FC236}">
                  <a16:creationId xmlns:a16="http://schemas.microsoft.com/office/drawing/2014/main" id="{D84039B2-A458-56E3-1B0E-3A37240DBA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4950" y="2194644"/>
              <a:ext cx="1017548" cy="13222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1301DD5-E561-7FE3-15E6-66C20F6A6E80}"/>
                </a:ext>
              </a:extLst>
            </p:cNvPr>
            <p:cNvPicPr>
              <a:picLocks noChangeAspect="1"/>
            </p:cNvPicPr>
            <p:nvPr/>
          </p:nvPicPr>
          <p:blipFill>
            <a:blip r:embed="rId14"/>
            <a:stretch>
              <a:fillRect/>
            </a:stretch>
          </p:blipFill>
          <p:spPr>
            <a:xfrm>
              <a:off x="5362575" y="2196760"/>
              <a:ext cx="1202297" cy="1322295"/>
            </a:xfrm>
            <a:prstGeom prst="rect">
              <a:avLst/>
            </a:prstGeom>
          </p:spPr>
        </p:pic>
        <p:sp>
          <p:nvSpPr>
            <p:cNvPr id="33" name="TextBox 32">
              <a:extLst>
                <a:ext uri="{FF2B5EF4-FFF2-40B4-BE49-F238E27FC236}">
                  <a16:creationId xmlns:a16="http://schemas.microsoft.com/office/drawing/2014/main" id="{6EF02DF5-8C74-E2D6-283C-C5EEF2DD7E76}"/>
                </a:ext>
              </a:extLst>
            </p:cNvPr>
            <p:cNvSpPr txBox="1"/>
            <p:nvPr/>
          </p:nvSpPr>
          <p:spPr>
            <a:xfrm>
              <a:off x="2801193" y="3486203"/>
              <a:ext cx="977832" cy="276999"/>
            </a:xfrm>
            <a:prstGeom prst="rect">
              <a:avLst/>
            </a:prstGeom>
            <a:noFill/>
          </p:spPr>
          <p:txBody>
            <a:bodyPr wrap="none" rtlCol="0">
              <a:spAutoFit/>
            </a:bodyPr>
            <a:lstStyle/>
            <a:p>
              <a:r>
                <a:rPr lang="en-US" sz="1200" b="1" dirty="0"/>
                <a:t>DB Kaufman</a:t>
              </a:r>
            </a:p>
          </p:txBody>
        </p:sp>
        <p:sp>
          <p:nvSpPr>
            <p:cNvPr id="35" name="TextBox 34">
              <a:extLst>
                <a:ext uri="{FF2B5EF4-FFF2-40B4-BE49-F238E27FC236}">
                  <a16:creationId xmlns:a16="http://schemas.microsoft.com/office/drawing/2014/main" id="{6A3584A9-459C-1E35-E22B-7941677B643B}"/>
                </a:ext>
              </a:extLst>
            </p:cNvPr>
            <p:cNvSpPr txBox="1"/>
            <p:nvPr/>
          </p:nvSpPr>
          <p:spPr>
            <a:xfrm>
              <a:off x="317541" y="3494901"/>
              <a:ext cx="1014958" cy="276999"/>
            </a:xfrm>
            <a:prstGeom prst="rect">
              <a:avLst/>
            </a:prstGeom>
            <a:noFill/>
          </p:spPr>
          <p:txBody>
            <a:bodyPr wrap="none" rtlCol="0">
              <a:spAutoFit/>
            </a:bodyPr>
            <a:lstStyle/>
            <a:p>
              <a:r>
                <a:rPr lang="en-US" sz="1200" b="1" dirty="0"/>
                <a:t>HW Sollinger</a:t>
              </a:r>
            </a:p>
          </p:txBody>
        </p:sp>
        <p:sp>
          <p:nvSpPr>
            <p:cNvPr id="36" name="TextBox 35">
              <a:extLst>
                <a:ext uri="{FF2B5EF4-FFF2-40B4-BE49-F238E27FC236}">
                  <a16:creationId xmlns:a16="http://schemas.microsoft.com/office/drawing/2014/main" id="{776E38F7-D2FB-450C-27E6-E9C0AA0BF157}"/>
                </a:ext>
              </a:extLst>
            </p:cNvPr>
            <p:cNvSpPr txBox="1"/>
            <p:nvPr/>
          </p:nvSpPr>
          <p:spPr>
            <a:xfrm>
              <a:off x="1621514" y="3494901"/>
              <a:ext cx="785728" cy="276999"/>
            </a:xfrm>
            <a:prstGeom prst="rect">
              <a:avLst/>
            </a:prstGeom>
            <a:noFill/>
          </p:spPr>
          <p:txBody>
            <a:bodyPr wrap="none" rtlCol="0">
              <a:spAutoFit/>
            </a:bodyPr>
            <a:lstStyle/>
            <a:p>
              <a:r>
                <a:rPr lang="en-US" sz="1200" b="1" dirty="0"/>
                <a:t>RJ Stratta</a:t>
              </a:r>
            </a:p>
          </p:txBody>
        </p:sp>
        <p:sp>
          <p:nvSpPr>
            <p:cNvPr id="37" name="TextBox 36">
              <a:extLst>
                <a:ext uri="{FF2B5EF4-FFF2-40B4-BE49-F238E27FC236}">
                  <a16:creationId xmlns:a16="http://schemas.microsoft.com/office/drawing/2014/main" id="{779397F3-3E71-7CEF-CBC7-8A05EDA117C2}"/>
                </a:ext>
              </a:extLst>
            </p:cNvPr>
            <p:cNvSpPr txBox="1"/>
            <p:nvPr/>
          </p:nvSpPr>
          <p:spPr>
            <a:xfrm>
              <a:off x="4257675" y="3491105"/>
              <a:ext cx="761555" cy="276999"/>
            </a:xfrm>
            <a:prstGeom prst="rect">
              <a:avLst/>
            </a:prstGeom>
            <a:noFill/>
          </p:spPr>
          <p:txBody>
            <a:bodyPr wrap="none" rtlCol="0">
              <a:spAutoFit/>
            </a:bodyPr>
            <a:lstStyle/>
            <a:p>
              <a:r>
                <a:rPr lang="en-US" sz="1200" b="1" dirty="0"/>
                <a:t>JA Fridell</a:t>
              </a:r>
            </a:p>
          </p:txBody>
        </p:sp>
        <p:sp>
          <p:nvSpPr>
            <p:cNvPr id="38" name="TextBox 37">
              <a:extLst>
                <a:ext uri="{FF2B5EF4-FFF2-40B4-BE49-F238E27FC236}">
                  <a16:creationId xmlns:a16="http://schemas.microsoft.com/office/drawing/2014/main" id="{DD3A2CFA-3E99-CB62-79BD-E93FCBA180CE}"/>
                </a:ext>
              </a:extLst>
            </p:cNvPr>
            <p:cNvSpPr txBox="1"/>
            <p:nvPr/>
          </p:nvSpPr>
          <p:spPr>
            <a:xfrm>
              <a:off x="5514975" y="3486202"/>
              <a:ext cx="853952" cy="276999"/>
            </a:xfrm>
            <a:prstGeom prst="rect">
              <a:avLst/>
            </a:prstGeom>
            <a:noFill/>
          </p:spPr>
          <p:txBody>
            <a:bodyPr wrap="none" rtlCol="0">
              <a:spAutoFit/>
            </a:bodyPr>
            <a:lstStyle/>
            <a:p>
              <a:r>
                <a:rPr lang="en-US" sz="1200" b="1" dirty="0"/>
                <a:t>JS Odorico</a:t>
              </a:r>
            </a:p>
          </p:txBody>
        </p:sp>
        <p:sp>
          <p:nvSpPr>
            <p:cNvPr id="39" name="TextBox 38">
              <a:extLst>
                <a:ext uri="{FF2B5EF4-FFF2-40B4-BE49-F238E27FC236}">
                  <a16:creationId xmlns:a16="http://schemas.microsoft.com/office/drawing/2014/main" id="{94EAAE66-E010-E46D-324E-384CE4B51903}"/>
                </a:ext>
              </a:extLst>
            </p:cNvPr>
            <p:cNvSpPr txBox="1"/>
            <p:nvPr/>
          </p:nvSpPr>
          <p:spPr>
            <a:xfrm>
              <a:off x="6782071" y="3486202"/>
              <a:ext cx="855234" cy="276999"/>
            </a:xfrm>
            <a:prstGeom prst="rect">
              <a:avLst/>
            </a:prstGeom>
            <a:noFill/>
          </p:spPr>
          <p:txBody>
            <a:bodyPr wrap="none" rtlCol="0">
              <a:spAutoFit/>
            </a:bodyPr>
            <a:lstStyle/>
            <a:p>
              <a:r>
                <a:rPr lang="en-US" sz="1200" b="1" dirty="0"/>
                <a:t>ST Bartlett</a:t>
              </a:r>
            </a:p>
          </p:txBody>
        </p:sp>
        <p:pic>
          <p:nvPicPr>
            <p:cNvPr id="40" name="Picture 6" descr="University of Maryland's chief medical officer Stephen T. Bartlett resigns">
              <a:extLst>
                <a:ext uri="{FF2B5EF4-FFF2-40B4-BE49-F238E27FC236}">
                  <a16:creationId xmlns:a16="http://schemas.microsoft.com/office/drawing/2014/main" id="{BBA8E3AC-8FBC-701E-3D96-AF683748522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600" r="26318"/>
            <a:stretch/>
          </p:blipFill>
          <p:spPr bwMode="auto">
            <a:xfrm>
              <a:off x="6630370" y="2208933"/>
              <a:ext cx="1162317" cy="129966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itle 1">
            <a:extLst>
              <a:ext uri="{FF2B5EF4-FFF2-40B4-BE49-F238E27FC236}">
                <a16:creationId xmlns:a16="http://schemas.microsoft.com/office/drawing/2014/main" id="{2C1EF252-052C-3542-A32C-6D7D542EA6DC}"/>
              </a:ext>
            </a:extLst>
          </p:cNvPr>
          <p:cNvSpPr txBox="1">
            <a:spLocks/>
          </p:cNvSpPr>
          <p:nvPr/>
        </p:nvSpPr>
        <p:spPr>
          <a:xfrm>
            <a:off x="457200" y="103563"/>
            <a:ext cx="8229600" cy="40667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t>    Pioneers in Pancreas Transplantation</a:t>
            </a:r>
          </a:p>
        </p:txBody>
      </p:sp>
      <p:grpSp>
        <p:nvGrpSpPr>
          <p:cNvPr id="48" name="Group 47">
            <a:extLst>
              <a:ext uri="{FF2B5EF4-FFF2-40B4-BE49-F238E27FC236}">
                <a16:creationId xmlns:a16="http://schemas.microsoft.com/office/drawing/2014/main" id="{F2EAD03F-3D2B-3E12-738E-62BB05F11147}"/>
              </a:ext>
            </a:extLst>
          </p:cNvPr>
          <p:cNvGrpSpPr/>
          <p:nvPr/>
        </p:nvGrpSpPr>
        <p:grpSpPr>
          <a:xfrm>
            <a:off x="152400" y="5305581"/>
            <a:ext cx="8763000" cy="1503294"/>
            <a:chOff x="152400" y="5305581"/>
            <a:chExt cx="8763000" cy="1503294"/>
          </a:xfrm>
        </p:grpSpPr>
        <p:pic>
          <p:nvPicPr>
            <p:cNvPr id="1034" name="Picture 10" descr="TTS 2018">
              <a:extLst>
                <a:ext uri="{FF2B5EF4-FFF2-40B4-BE49-F238E27FC236}">
                  <a16:creationId xmlns:a16="http://schemas.microsoft.com/office/drawing/2014/main" id="{838E0479-9B4B-C2D9-C5A9-8F222CF5916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400" y="5305581"/>
              <a:ext cx="1031373" cy="128793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TS 2020 - Webapp">
              <a:extLst>
                <a:ext uri="{FF2B5EF4-FFF2-40B4-BE49-F238E27FC236}">
                  <a16:creationId xmlns:a16="http://schemas.microsoft.com/office/drawing/2014/main" id="{7244895A-80BA-1211-8930-22724A5EE2D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24600" y="5312975"/>
              <a:ext cx="1259734" cy="125973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anel of experts - Transplant Australia">
              <a:extLst>
                <a:ext uri="{FF2B5EF4-FFF2-40B4-BE49-F238E27FC236}">
                  <a16:creationId xmlns:a16="http://schemas.microsoft.com/office/drawing/2014/main" id="{93CCCA5F-B38E-FF78-ACE8-D9DF74B3D25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52378" y="5312837"/>
              <a:ext cx="1259734" cy="12597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E6CBFE2-8CD6-0118-A15E-9B12601801EF}"/>
                </a:ext>
              </a:extLst>
            </p:cNvPr>
            <p:cNvGrpSpPr/>
            <p:nvPr/>
          </p:nvGrpSpPr>
          <p:grpSpPr>
            <a:xfrm>
              <a:off x="152400" y="5329326"/>
              <a:ext cx="992249" cy="1469846"/>
              <a:chOff x="480039" y="5329326"/>
              <a:chExt cx="992249" cy="1469846"/>
            </a:xfrm>
          </p:grpSpPr>
          <p:pic>
            <p:nvPicPr>
              <p:cNvPr id="18" name="Picture 17" descr="A close-up of a person wearing glasses&#10;&#10;Description automatically generated">
                <a:extLst>
                  <a:ext uri="{FF2B5EF4-FFF2-40B4-BE49-F238E27FC236}">
                    <a16:creationId xmlns:a16="http://schemas.microsoft.com/office/drawing/2014/main" id="{33EBC3BA-7197-F8C6-F6B4-2CB448D787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0039" y="5329326"/>
                <a:ext cx="992249" cy="1245501"/>
              </a:xfrm>
              <a:prstGeom prst="rect">
                <a:avLst/>
              </a:prstGeom>
            </p:spPr>
          </p:pic>
          <p:sp>
            <p:nvSpPr>
              <p:cNvPr id="2" name="TextBox 1">
                <a:extLst>
                  <a:ext uri="{FF2B5EF4-FFF2-40B4-BE49-F238E27FC236}">
                    <a16:creationId xmlns:a16="http://schemas.microsoft.com/office/drawing/2014/main" id="{E73B7393-8A3D-446A-184A-498F0648254D}"/>
                  </a:ext>
                </a:extLst>
              </p:cNvPr>
              <p:cNvSpPr txBox="1"/>
              <p:nvPr/>
            </p:nvSpPr>
            <p:spPr>
              <a:xfrm>
                <a:off x="605013" y="6522173"/>
                <a:ext cx="768352" cy="276999"/>
              </a:xfrm>
              <a:prstGeom prst="rect">
                <a:avLst/>
              </a:prstGeom>
              <a:noFill/>
            </p:spPr>
            <p:txBody>
              <a:bodyPr wrap="none" rtlCol="0">
                <a:spAutoFit/>
              </a:bodyPr>
              <a:lstStyle/>
              <a:p>
                <a:r>
                  <a:rPr lang="en-US" sz="1200" b="1" dirty="0"/>
                  <a:t>CG Groth</a:t>
                </a:r>
              </a:p>
            </p:txBody>
          </p:sp>
        </p:grpSp>
        <p:grpSp>
          <p:nvGrpSpPr>
            <p:cNvPr id="5" name="Group 4">
              <a:extLst>
                <a:ext uri="{FF2B5EF4-FFF2-40B4-BE49-F238E27FC236}">
                  <a16:creationId xmlns:a16="http://schemas.microsoft.com/office/drawing/2014/main" id="{B0BFE821-3F2E-C7C8-5704-4F5F8E9530DC}"/>
                </a:ext>
              </a:extLst>
            </p:cNvPr>
            <p:cNvGrpSpPr/>
            <p:nvPr/>
          </p:nvGrpSpPr>
          <p:grpSpPr>
            <a:xfrm>
              <a:off x="1228796" y="5320341"/>
              <a:ext cx="1057204" cy="1488534"/>
              <a:chOff x="1861235" y="5320341"/>
              <a:chExt cx="1057204" cy="1488534"/>
            </a:xfrm>
          </p:grpSpPr>
          <p:pic>
            <p:nvPicPr>
              <p:cNvPr id="1044" name="Picture 20" descr="Prominente">
                <a:extLst>
                  <a:ext uri="{FF2B5EF4-FFF2-40B4-BE49-F238E27FC236}">
                    <a16:creationId xmlns:a16="http://schemas.microsoft.com/office/drawing/2014/main" id="{C218491D-3956-3AB3-ABF5-CC37E441BA8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20461"/>
              <a:stretch/>
            </p:blipFill>
            <p:spPr bwMode="auto">
              <a:xfrm>
                <a:off x="1861235" y="5320341"/>
                <a:ext cx="1051714" cy="12731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B5FE4D-A3B5-C714-7130-7D1E28D475EB}"/>
                  </a:ext>
                </a:extLst>
              </p:cNvPr>
              <p:cNvSpPr txBox="1"/>
              <p:nvPr/>
            </p:nvSpPr>
            <p:spPr>
              <a:xfrm>
                <a:off x="1924834" y="6531876"/>
                <a:ext cx="993605" cy="276999"/>
              </a:xfrm>
              <a:prstGeom prst="rect">
                <a:avLst/>
              </a:prstGeom>
              <a:noFill/>
            </p:spPr>
            <p:txBody>
              <a:bodyPr wrap="none" rtlCol="0">
                <a:spAutoFit/>
              </a:bodyPr>
              <a:lstStyle/>
              <a:p>
                <a:r>
                  <a:rPr lang="en-US" sz="1200" b="1" dirty="0"/>
                  <a:t>R Margreiter</a:t>
                </a:r>
              </a:p>
            </p:txBody>
          </p:sp>
        </p:grpSp>
        <p:grpSp>
          <p:nvGrpSpPr>
            <p:cNvPr id="13" name="Group 12">
              <a:extLst>
                <a:ext uri="{FF2B5EF4-FFF2-40B4-BE49-F238E27FC236}">
                  <a16:creationId xmlns:a16="http://schemas.microsoft.com/office/drawing/2014/main" id="{1ACA7190-093F-7A0B-ADD1-544F9146B734}"/>
                </a:ext>
              </a:extLst>
            </p:cNvPr>
            <p:cNvGrpSpPr/>
            <p:nvPr/>
          </p:nvGrpSpPr>
          <p:grpSpPr>
            <a:xfrm>
              <a:off x="2438400" y="5305581"/>
              <a:ext cx="1274246" cy="1503293"/>
              <a:chOff x="3069326" y="5305581"/>
              <a:chExt cx="1274246" cy="1503293"/>
            </a:xfrm>
          </p:grpSpPr>
          <p:pic>
            <p:nvPicPr>
              <p:cNvPr id="1046" name="Picture 22" descr="Walter LAND | Collaborator | Prof. em. Dr. med. | Molecular  ImmunoRheumatology, INSERM UMR S1109, | Research profile">
                <a:extLst>
                  <a:ext uri="{FF2B5EF4-FFF2-40B4-BE49-F238E27FC236}">
                    <a16:creationId xmlns:a16="http://schemas.microsoft.com/office/drawing/2014/main" id="{EC59C6C3-B67B-F22E-7C89-72A8BB83033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69326" y="5305581"/>
                <a:ext cx="1274246" cy="12742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6BBD4A9-4AB4-DF00-053B-E79191373D19}"/>
                  </a:ext>
                </a:extLst>
              </p:cNvPr>
              <p:cNvSpPr txBox="1"/>
              <p:nvPr/>
            </p:nvSpPr>
            <p:spPr>
              <a:xfrm>
                <a:off x="3405216" y="6531875"/>
                <a:ext cx="667170" cy="276999"/>
              </a:xfrm>
              <a:prstGeom prst="rect">
                <a:avLst/>
              </a:prstGeom>
              <a:noFill/>
            </p:spPr>
            <p:txBody>
              <a:bodyPr wrap="none" rtlCol="0">
                <a:spAutoFit/>
              </a:bodyPr>
              <a:lstStyle/>
              <a:p>
                <a:r>
                  <a:rPr lang="en-US" sz="1200" b="1" dirty="0"/>
                  <a:t>W Land</a:t>
                </a:r>
              </a:p>
            </p:txBody>
          </p:sp>
        </p:grpSp>
        <p:sp>
          <p:nvSpPr>
            <p:cNvPr id="24" name="TextBox 23">
              <a:extLst>
                <a:ext uri="{FF2B5EF4-FFF2-40B4-BE49-F238E27FC236}">
                  <a16:creationId xmlns:a16="http://schemas.microsoft.com/office/drawing/2014/main" id="{88F72A9F-644F-DD6E-38EC-67302ADE5C20}"/>
                </a:ext>
              </a:extLst>
            </p:cNvPr>
            <p:cNvSpPr txBox="1"/>
            <p:nvPr/>
          </p:nvSpPr>
          <p:spPr>
            <a:xfrm>
              <a:off x="5238356" y="6531875"/>
              <a:ext cx="750911" cy="276999"/>
            </a:xfrm>
            <a:prstGeom prst="rect">
              <a:avLst/>
            </a:prstGeom>
            <a:noFill/>
          </p:spPr>
          <p:txBody>
            <a:bodyPr wrap="none" rtlCol="0">
              <a:spAutoFit/>
            </a:bodyPr>
            <a:lstStyle/>
            <a:p>
              <a:r>
                <a:rPr lang="en-US" sz="1200" b="1" dirty="0"/>
                <a:t>PJ Friend</a:t>
              </a:r>
            </a:p>
          </p:txBody>
        </p:sp>
        <p:sp>
          <p:nvSpPr>
            <p:cNvPr id="25" name="TextBox 24">
              <a:extLst>
                <a:ext uri="{FF2B5EF4-FFF2-40B4-BE49-F238E27FC236}">
                  <a16:creationId xmlns:a16="http://schemas.microsoft.com/office/drawing/2014/main" id="{8EE9F649-46F1-71A5-97BC-3BE04741D785}"/>
                </a:ext>
              </a:extLst>
            </p:cNvPr>
            <p:cNvSpPr txBox="1"/>
            <p:nvPr/>
          </p:nvSpPr>
          <p:spPr>
            <a:xfrm>
              <a:off x="6616423" y="6531875"/>
              <a:ext cx="734496" cy="276999"/>
            </a:xfrm>
            <a:prstGeom prst="rect">
              <a:avLst/>
            </a:prstGeom>
            <a:noFill/>
          </p:spPr>
          <p:txBody>
            <a:bodyPr wrap="none" rtlCol="0">
              <a:spAutoFit/>
            </a:bodyPr>
            <a:lstStyle/>
            <a:p>
              <a:r>
                <a:rPr lang="en-US" sz="1200" b="1" dirty="0"/>
                <a:t>RD Allen</a:t>
              </a:r>
            </a:p>
          </p:txBody>
        </p:sp>
        <p:sp>
          <p:nvSpPr>
            <p:cNvPr id="26" name="TextBox 25">
              <a:extLst>
                <a:ext uri="{FF2B5EF4-FFF2-40B4-BE49-F238E27FC236}">
                  <a16:creationId xmlns:a16="http://schemas.microsoft.com/office/drawing/2014/main" id="{3964AB8A-2DD3-23C5-394D-EDBAEAA4B034}"/>
                </a:ext>
              </a:extLst>
            </p:cNvPr>
            <p:cNvSpPr txBox="1"/>
            <p:nvPr/>
          </p:nvSpPr>
          <p:spPr>
            <a:xfrm>
              <a:off x="7950071" y="6531875"/>
              <a:ext cx="965329" cy="276999"/>
            </a:xfrm>
            <a:prstGeom prst="rect">
              <a:avLst/>
            </a:prstGeom>
            <a:noFill/>
          </p:spPr>
          <p:txBody>
            <a:bodyPr wrap="none" rtlCol="0">
              <a:spAutoFit/>
            </a:bodyPr>
            <a:lstStyle/>
            <a:p>
              <a:r>
                <a:rPr lang="en-US" sz="1200" b="1" dirty="0"/>
                <a:t>JR Chapman</a:t>
              </a:r>
            </a:p>
          </p:txBody>
        </p:sp>
        <p:pic>
          <p:nvPicPr>
            <p:cNvPr id="46" name="Picture 8" descr="Jean-Paul Squifflet">
              <a:extLst>
                <a:ext uri="{FF2B5EF4-FFF2-40B4-BE49-F238E27FC236}">
                  <a16:creationId xmlns:a16="http://schemas.microsoft.com/office/drawing/2014/main" id="{CEF33318-5892-CF8B-7390-1A14F713193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958279" y="5321121"/>
              <a:ext cx="951238" cy="127737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2D240A63-711D-CCBC-79A4-4ACF2911EC7C}"/>
                </a:ext>
              </a:extLst>
            </p:cNvPr>
            <p:cNvSpPr txBox="1"/>
            <p:nvPr/>
          </p:nvSpPr>
          <p:spPr>
            <a:xfrm>
              <a:off x="4019961" y="6522173"/>
              <a:ext cx="893771" cy="276999"/>
            </a:xfrm>
            <a:prstGeom prst="rect">
              <a:avLst/>
            </a:prstGeom>
            <a:noFill/>
          </p:spPr>
          <p:txBody>
            <a:bodyPr wrap="none" rtlCol="0">
              <a:spAutoFit/>
            </a:bodyPr>
            <a:lstStyle/>
            <a:p>
              <a:r>
                <a:rPr lang="en-US" sz="1200" b="1" dirty="0"/>
                <a:t>JP Squifflet</a:t>
              </a:r>
            </a:p>
          </p:txBody>
        </p:sp>
      </p:grpSp>
      <p:grpSp>
        <p:nvGrpSpPr>
          <p:cNvPr id="51" name="Group 50">
            <a:extLst>
              <a:ext uri="{FF2B5EF4-FFF2-40B4-BE49-F238E27FC236}">
                <a16:creationId xmlns:a16="http://schemas.microsoft.com/office/drawing/2014/main" id="{1FDBEA5A-A154-D52F-E870-B4511BF92DD9}"/>
              </a:ext>
            </a:extLst>
          </p:cNvPr>
          <p:cNvGrpSpPr/>
          <p:nvPr/>
        </p:nvGrpSpPr>
        <p:grpSpPr>
          <a:xfrm>
            <a:off x="191276" y="578743"/>
            <a:ext cx="8762561" cy="1631057"/>
            <a:chOff x="191276" y="578743"/>
            <a:chExt cx="8762561" cy="1631057"/>
          </a:xfrm>
        </p:grpSpPr>
        <p:pic>
          <p:nvPicPr>
            <p:cNvPr id="6" name="Picture 5" descr="A close-up of a person in a white coat&#10;&#10;Description automatically generated">
              <a:extLst>
                <a:ext uri="{FF2B5EF4-FFF2-40B4-BE49-F238E27FC236}">
                  <a16:creationId xmlns:a16="http://schemas.microsoft.com/office/drawing/2014/main" id="{387948A7-1C08-1443-B747-0E22D96E0D5E}"/>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33922" r="16471"/>
            <a:stretch/>
          </p:blipFill>
          <p:spPr>
            <a:xfrm>
              <a:off x="4212598" y="607063"/>
              <a:ext cx="1577464" cy="1322296"/>
            </a:xfrm>
            <a:prstGeom prst="rect">
              <a:avLst/>
            </a:prstGeom>
          </p:spPr>
        </p:pic>
        <p:pic>
          <p:nvPicPr>
            <p:cNvPr id="8" name="Picture 7">
              <a:extLst>
                <a:ext uri="{FF2B5EF4-FFF2-40B4-BE49-F238E27FC236}">
                  <a16:creationId xmlns:a16="http://schemas.microsoft.com/office/drawing/2014/main" id="{F3605035-9095-2B9B-08BF-27898865A1B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209047" y="578743"/>
              <a:ext cx="1744790" cy="1394014"/>
            </a:xfrm>
            <a:prstGeom prst="rect">
              <a:avLst/>
            </a:prstGeom>
          </p:spPr>
        </p:pic>
        <p:pic>
          <p:nvPicPr>
            <p:cNvPr id="1036" name="Picture 12" descr="Figure thumbnail fx1">
              <a:extLst>
                <a:ext uri="{FF2B5EF4-FFF2-40B4-BE49-F238E27FC236}">
                  <a16:creationId xmlns:a16="http://schemas.microsoft.com/office/drawing/2014/main" id="{D5661030-A6B9-11CE-1E42-912AEA33326A}"/>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859811" y="607063"/>
              <a:ext cx="1247950" cy="13222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D775BED-829C-323D-A788-54BA0C2050E0}"/>
                </a:ext>
              </a:extLst>
            </p:cNvPr>
            <p:cNvSpPr txBox="1"/>
            <p:nvPr/>
          </p:nvSpPr>
          <p:spPr>
            <a:xfrm>
              <a:off x="6019587" y="1932801"/>
              <a:ext cx="747192" cy="276999"/>
            </a:xfrm>
            <a:prstGeom prst="rect">
              <a:avLst/>
            </a:prstGeom>
            <a:noFill/>
          </p:spPr>
          <p:txBody>
            <a:bodyPr wrap="none" rtlCol="0">
              <a:spAutoFit/>
            </a:bodyPr>
            <a:lstStyle/>
            <a:p>
              <a:r>
                <a:rPr lang="en-US" sz="1200" b="1" dirty="0"/>
                <a:t>J Traeger</a:t>
              </a:r>
            </a:p>
          </p:txBody>
        </p:sp>
        <p:sp>
          <p:nvSpPr>
            <p:cNvPr id="10" name="TextBox 9">
              <a:extLst>
                <a:ext uri="{FF2B5EF4-FFF2-40B4-BE49-F238E27FC236}">
                  <a16:creationId xmlns:a16="http://schemas.microsoft.com/office/drawing/2014/main" id="{B5D0BF5C-E67D-5BFB-27C9-54CD8E26C470}"/>
                </a:ext>
              </a:extLst>
            </p:cNvPr>
            <p:cNvSpPr txBox="1"/>
            <p:nvPr/>
          </p:nvSpPr>
          <p:spPr>
            <a:xfrm>
              <a:off x="4406487" y="1932800"/>
              <a:ext cx="1096519" cy="276999"/>
            </a:xfrm>
            <a:prstGeom prst="rect">
              <a:avLst/>
            </a:prstGeom>
            <a:noFill/>
          </p:spPr>
          <p:txBody>
            <a:bodyPr wrap="none" rtlCol="0">
              <a:spAutoFit/>
            </a:bodyPr>
            <a:lstStyle/>
            <a:p>
              <a:r>
                <a:rPr lang="en-US" sz="1200" b="1" dirty="0"/>
                <a:t>JM Dubernard</a:t>
              </a:r>
            </a:p>
          </p:txBody>
        </p:sp>
        <p:sp>
          <p:nvSpPr>
            <p:cNvPr id="11" name="TextBox 10">
              <a:extLst>
                <a:ext uri="{FF2B5EF4-FFF2-40B4-BE49-F238E27FC236}">
                  <a16:creationId xmlns:a16="http://schemas.microsoft.com/office/drawing/2014/main" id="{0461CFEB-6793-CE26-0EDA-B1060540AD3F}"/>
                </a:ext>
              </a:extLst>
            </p:cNvPr>
            <p:cNvSpPr txBox="1"/>
            <p:nvPr/>
          </p:nvSpPr>
          <p:spPr>
            <a:xfrm>
              <a:off x="7239000" y="1932799"/>
              <a:ext cx="1638975" cy="276999"/>
            </a:xfrm>
            <a:prstGeom prst="rect">
              <a:avLst/>
            </a:prstGeom>
            <a:noFill/>
          </p:spPr>
          <p:txBody>
            <a:bodyPr wrap="none" rtlCol="0">
              <a:spAutoFit/>
            </a:bodyPr>
            <a:lstStyle/>
            <a:p>
              <a:r>
                <a:rPr lang="en-US" sz="1200" b="1" dirty="0"/>
                <a:t>V di Carlo and  G Pozza</a:t>
              </a:r>
            </a:p>
          </p:txBody>
        </p:sp>
        <p:pic>
          <p:nvPicPr>
            <p:cNvPr id="19" name="Picture 18" descr="sutherland in scrubs in OR.JPG">
              <a:extLst>
                <a:ext uri="{FF2B5EF4-FFF2-40B4-BE49-F238E27FC236}">
                  <a16:creationId xmlns:a16="http://schemas.microsoft.com/office/drawing/2014/main" id="{501E6AF0-78F9-7E61-38B9-180D36B98EA5}"/>
                </a:ext>
              </a:extLst>
            </p:cNvPr>
            <p:cNvPicPr>
              <a:picLocks noChangeAspect="1"/>
            </p:cNvPicPr>
            <p:nvPr/>
          </p:nvPicPr>
          <p:blipFill rotWithShape="1">
            <a:blip r:embed="rId26" cstate="print"/>
            <a:srcRect l="23310" t="6666" r="14097" b="42223"/>
            <a:stretch/>
          </p:blipFill>
          <p:spPr>
            <a:xfrm>
              <a:off x="1440085" y="614486"/>
              <a:ext cx="1300591" cy="1327949"/>
            </a:xfrm>
            <a:prstGeom prst="rect">
              <a:avLst/>
            </a:prstGeom>
          </p:spPr>
        </p:pic>
        <p:pic>
          <p:nvPicPr>
            <p:cNvPr id="1048" name="Picture 24" descr="Frederick Goetz Obituary (2012) - Legacy Remembers">
              <a:extLst>
                <a:ext uri="{FF2B5EF4-FFF2-40B4-BE49-F238E27FC236}">
                  <a16:creationId xmlns:a16="http://schemas.microsoft.com/office/drawing/2014/main" id="{C9D6F511-BA9A-5992-C39A-0D5E0F350F9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55207" y="622141"/>
              <a:ext cx="1307218" cy="13072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1E80D1C-B073-2BF9-4929-9B33E9E73071}"/>
                </a:ext>
              </a:extLst>
            </p:cNvPr>
            <p:cNvSpPr txBox="1"/>
            <p:nvPr/>
          </p:nvSpPr>
          <p:spPr>
            <a:xfrm>
              <a:off x="1428930" y="1911616"/>
              <a:ext cx="1183337" cy="276999"/>
            </a:xfrm>
            <a:prstGeom prst="rect">
              <a:avLst/>
            </a:prstGeom>
            <a:noFill/>
          </p:spPr>
          <p:txBody>
            <a:bodyPr wrap="none" rtlCol="0">
              <a:spAutoFit/>
            </a:bodyPr>
            <a:lstStyle/>
            <a:p>
              <a:r>
                <a:rPr lang="en-US" sz="1200" b="1" dirty="0"/>
                <a:t>DER Sutherland</a:t>
              </a:r>
            </a:p>
          </p:txBody>
        </p:sp>
        <p:sp>
          <p:nvSpPr>
            <p:cNvPr id="22" name="TextBox 21">
              <a:extLst>
                <a:ext uri="{FF2B5EF4-FFF2-40B4-BE49-F238E27FC236}">
                  <a16:creationId xmlns:a16="http://schemas.microsoft.com/office/drawing/2014/main" id="{4F3765F4-C0A7-B2CA-750E-9AB72BBAAC82}"/>
                </a:ext>
              </a:extLst>
            </p:cNvPr>
            <p:cNvSpPr txBox="1"/>
            <p:nvPr/>
          </p:nvSpPr>
          <p:spPr>
            <a:xfrm>
              <a:off x="3157698" y="1908132"/>
              <a:ext cx="741934" cy="276999"/>
            </a:xfrm>
            <a:prstGeom prst="rect">
              <a:avLst/>
            </a:prstGeom>
            <a:noFill/>
          </p:spPr>
          <p:txBody>
            <a:bodyPr wrap="none" rtlCol="0">
              <a:spAutoFit/>
            </a:bodyPr>
            <a:lstStyle/>
            <a:p>
              <a:r>
                <a:rPr lang="en-US" sz="1200" b="1" dirty="0"/>
                <a:t>FC Goetz</a:t>
              </a:r>
            </a:p>
          </p:txBody>
        </p:sp>
        <p:pic>
          <p:nvPicPr>
            <p:cNvPr id="49" name="Picture 10" descr="Requiem for Richard Lillehei">
              <a:extLst>
                <a:ext uri="{FF2B5EF4-FFF2-40B4-BE49-F238E27FC236}">
                  <a16:creationId xmlns:a16="http://schemas.microsoft.com/office/drawing/2014/main" id="{2351131D-6E93-8C2B-A3D2-2D8B1953B566}"/>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6327" r="18308" b="47793"/>
            <a:stretch/>
          </p:blipFill>
          <p:spPr bwMode="auto">
            <a:xfrm>
              <a:off x="191276" y="605082"/>
              <a:ext cx="1176697" cy="132771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9BD522A6-A034-E94E-8180-DD3D3A4C3E01}"/>
                </a:ext>
              </a:extLst>
            </p:cNvPr>
            <p:cNvSpPr txBox="1"/>
            <p:nvPr/>
          </p:nvSpPr>
          <p:spPr>
            <a:xfrm>
              <a:off x="383617" y="1899636"/>
              <a:ext cx="843949" cy="276999"/>
            </a:xfrm>
            <a:prstGeom prst="rect">
              <a:avLst/>
            </a:prstGeom>
            <a:noFill/>
          </p:spPr>
          <p:txBody>
            <a:bodyPr wrap="none" rtlCol="0">
              <a:spAutoFit/>
            </a:bodyPr>
            <a:lstStyle/>
            <a:p>
              <a:r>
                <a:rPr lang="en-US" sz="1200" b="1" dirty="0"/>
                <a:t>RC Lillehei</a:t>
              </a:r>
            </a:p>
          </p:txBody>
        </p:sp>
      </p:grpSp>
    </p:spTree>
    <p:extLst>
      <p:ext uri="{BB962C8B-B14F-4D97-AF65-F5344CB8AC3E}">
        <p14:creationId xmlns:p14="http://schemas.microsoft.com/office/powerpoint/2010/main" val="2404176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0D29C93-531B-543D-802F-247B210D067C}"/>
              </a:ext>
            </a:extLst>
          </p:cNvPr>
          <p:cNvSpPr/>
          <p:nvPr/>
        </p:nvSpPr>
        <p:spPr>
          <a:xfrm>
            <a:off x="8518249" y="5600081"/>
            <a:ext cx="610765" cy="12293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AutoShape 2"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Slide Number Placeholder 18"/>
          <p:cNvSpPr>
            <a:spLocks noGrp="1"/>
          </p:cNvSpPr>
          <p:nvPr>
            <p:ph type="sldNum" sz="quarter" idx="12"/>
          </p:nvPr>
        </p:nvSpPr>
        <p:spPr/>
        <p:txBody>
          <a:bodyPr/>
          <a:lstStyle/>
          <a:p>
            <a:fld id="{3A70D977-2926-44A8-A459-9C8D85568CCA}" type="slidenum">
              <a:rPr lang="en-US" smtClean="0"/>
              <a:t>57</a:t>
            </a:fld>
            <a:endParaRPr lang="en-US"/>
          </a:p>
        </p:txBody>
      </p:sp>
      <p:pic>
        <p:nvPicPr>
          <p:cNvPr id="2" name="Picture 2" descr="a18">
            <a:extLst>
              <a:ext uri="{FF2B5EF4-FFF2-40B4-BE49-F238E27FC236}">
                <a16:creationId xmlns:a16="http://schemas.microsoft.com/office/drawing/2014/main" id="{DF877492-8705-FBCE-F45F-8045C1A708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 y="7937"/>
            <a:ext cx="14049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11">
            <a:extLst>
              <a:ext uri="{FF2B5EF4-FFF2-40B4-BE49-F238E27FC236}">
                <a16:creationId xmlns:a16="http://schemas.microsoft.com/office/drawing/2014/main" id="{DFAED30C-9B40-7645-22EA-C8385C25BA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1531937"/>
            <a:ext cx="1817370" cy="117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29">
            <a:extLst>
              <a:ext uri="{FF2B5EF4-FFF2-40B4-BE49-F238E27FC236}">
                <a16:creationId xmlns:a16="http://schemas.microsoft.com/office/drawing/2014/main" id="{D9970A6D-768B-A6AF-3E8D-0A870E87EA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7798" y="7937"/>
            <a:ext cx="2368515" cy="157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DSC03337-s">
            <a:extLst>
              <a:ext uri="{FF2B5EF4-FFF2-40B4-BE49-F238E27FC236}">
                <a16:creationId xmlns:a16="http://schemas.microsoft.com/office/drawing/2014/main" id="{20B49819-BB56-701C-B9D0-8E57F66825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3560" y="1550987"/>
            <a:ext cx="1982753" cy="20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DE2C3458-4FC9-AAB6-9379-BD6E7FF06F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8693" y="7937"/>
            <a:ext cx="1983891" cy="13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A8E34E45-8361-6E69-B721-106E25CFDD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4342" y="-5791"/>
            <a:ext cx="1636503" cy="13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A81B1C8C-691E-67DA-54BA-97F3780090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0230" y="3550239"/>
            <a:ext cx="1948463" cy="159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D89A0009-C71D-FCA1-CB7F-E55878CBC9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 y="2730310"/>
            <a:ext cx="1817370" cy="147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86D891F2-7DCA-F275-C4B6-C50F8CBF11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2603" y="15556"/>
            <a:ext cx="2191397" cy="133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FA378F19-88C2-B5BB-9971-42EA18D7FD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 y="4235260"/>
            <a:ext cx="1817370" cy="16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F1AC437D-A7F3-CDFC-2159-DF67242187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0123" y="1360021"/>
            <a:ext cx="1667623" cy="14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FF3564BF-EBC8-B4C6-3847-4319391F92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5146384"/>
            <a:ext cx="2029103" cy="170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IMG_9587">
            <a:extLst>
              <a:ext uri="{FF2B5EF4-FFF2-40B4-BE49-F238E27FC236}">
                <a16:creationId xmlns:a16="http://schemas.microsoft.com/office/drawing/2014/main" id="{ACFF1E25-4BA9-343D-2F07-3B40242374A0}"/>
              </a:ext>
            </a:extLst>
          </p:cNvPr>
          <p:cNvPicPr>
            <a:picLocks noGrp="1" noChangeAspect="1" noChangeArrowheads="1"/>
          </p:cNvPicPr>
          <p:nvPr isPhoto="1"/>
        </p:nvPicPr>
        <p:blipFill>
          <a:blip r:embed="rId14" cstate="print">
            <a:extLst>
              <a:ext uri="{28A0092B-C50C-407E-A947-70E740481C1C}">
                <a14:useLocalDpi xmlns:a14="http://schemas.microsoft.com/office/drawing/2010/main" val="0"/>
              </a:ext>
            </a:extLst>
          </a:blip>
          <a:srcRect/>
          <a:stretch>
            <a:fillRect/>
          </a:stretch>
        </p:blipFill>
        <p:spPr bwMode="auto">
          <a:xfrm>
            <a:off x="5452506" y="1334188"/>
            <a:ext cx="1966616" cy="14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93A5DEEC-61F0-30F4-0E0A-334C684709F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5509"/>
          <a:stretch/>
        </p:blipFill>
        <p:spPr bwMode="auto">
          <a:xfrm>
            <a:off x="7419122" y="1360021"/>
            <a:ext cx="1701858" cy="197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1F6D3EEF-7F3C-8D37-E520-7E4A89B13DA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57087" y="2829044"/>
            <a:ext cx="1050221" cy="123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a:extLst>
              <a:ext uri="{FF2B5EF4-FFF2-40B4-BE49-F238E27FC236}">
                <a16:creationId xmlns:a16="http://schemas.microsoft.com/office/drawing/2014/main" id="{FB9398AA-A032-4E99-DFF8-A08A98C6D18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86223" y="2810045"/>
            <a:ext cx="1667623" cy="124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ACCEAA7E-8C31-BCD9-792A-2F178B772CCD}"/>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2053"/>
          <a:stretch/>
        </p:blipFill>
        <p:spPr bwMode="auto">
          <a:xfrm>
            <a:off x="7467600" y="3323346"/>
            <a:ext cx="1701858" cy="133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opy of IMG_1034">
            <a:extLst>
              <a:ext uri="{FF2B5EF4-FFF2-40B4-BE49-F238E27FC236}">
                <a16:creationId xmlns:a16="http://schemas.microsoft.com/office/drawing/2014/main" id="{CE4616EF-EA8E-5C80-BCE2-2E5E8B552F71}"/>
              </a:ext>
            </a:extLst>
          </p:cNvPr>
          <p:cNvPicPr>
            <a:picLocks noGrp="1" noChangeAspect="1" noChangeArrowheads="1"/>
          </p:cNvPicPr>
          <p:nvPr isPhoto="1"/>
        </p:nvPicPr>
        <p:blipFill>
          <a:blip r:embed="rId19" cstate="print">
            <a:extLst>
              <a:ext uri="{28A0092B-C50C-407E-A947-70E740481C1C}">
                <a14:useLocalDpi xmlns:a14="http://schemas.microsoft.com/office/drawing/2010/main" val="0"/>
              </a:ext>
            </a:extLst>
          </a:blip>
          <a:srcRect/>
          <a:stretch>
            <a:fillRect/>
          </a:stretch>
        </p:blipFill>
        <p:spPr bwMode="auto">
          <a:xfrm>
            <a:off x="3810000" y="5700737"/>
            <a:ext cx="1543017" cy="11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opy of IMG_1046">
            <a:extLst>
              <a:ext uri="{FF2B5EF4-FFF2-40B4-BE49-F238E27FC236}">
                <a16:creationId xmlns:a16="http://schemas.microsoft.com/office/drawing/2014/main" id="{5EDFA00D-16A8-F9C2-209C-958EE101A294}"/>
              </a:ext>
            </a:extLst>
          </p:cNvPr>
          <p:cNvPicPr>
            <a:picLocks noGrp="1" noChangeAspect="1" noChangeArrowheads="1"/>
          </p:cNvPicPr>
          <p:nvPr isPhoto="1"/>
        </p:nvPicPr>
        <p:blipFill>
          <a:blip r:embed="rId20" cstate="print">
            <a:extLst>
              <a:ext uri="{28A0092B-C50C-407E-A947-70E740481C1C}">
                <a14:useLocalDpi xmlns:a14="http://schemas.microsoft.com/office/drawing/2010/main" val="0"/>
              </a:ext>
            </a:extLst>
          </a:blip>
          <a:srcRect/>
          <a:stretch>
            <a:fillRect/>
          </a:stretch>
        </p:blipFill>
        <p:spPr bwMode="auto">
          <a:xfrm>
            <a:off x="5334000" y="5590942"/>
            <a:ext cx="1667624" cy="125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IMG_1019">
            <a:extLst>
              <a:ext uri="{FF2B5EF4-FFF2-40B4-BE49-F238E27FC236}">
                <a16:creationId xmlns:a16="http://schemas.microsoft.com/office/drawing/2014/main" id="{5CA3C814-812D-6786-B6AF-F1B25B07CE26}"/>
              </a:ext>
            </a:extLst>
          </p:cNvPr>
          <p:cNvPicPr>
            <a:picLocks noGrp="1" noChangeAspect="1" noChangeArrowheads="1"/>
          </p:cNvPicPr>
          <p:nvPr isPhoto="1"/>
        </p:nvPicPr>
        <p:blipFill>
          <a:blip r:embed="rId21" cstate="print">
            <a:extLst>
              <a:ext uri="{28A0092B-C50C-407E-A947-70E740481C1C}">
                <a14:useLocalDpi xmlns:a14="http://schemas.microsoft.com/office/drawing/2010/main" val="0"/>
              </a:ext>
            </a:extLst>
          </a:blip>
          <a:srcRect/>
          <a:stretch>
            <a:fillRect/>
          </a:stretch>
        </p:blipFill>
        <p:spPr bwMode="auto">
          <a:xfrm>
            <a:off x="7010400" y="5541245"/>
            <a:ext cx="1744708" cy="130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IMG_5518">
            <a:extLst>
              <a:ext uri="{FF2B5EF4-FFF2-40B4-BE49-F238E27FC236}">
                <a16:creationId xmlns:a16="http://schemas.microsoft.com/office/drawing/2014/main" id="{5EF8A205-E241-939C-32AA-C5097C1D3800}"/>
              </a:ext>
            </a:extLst>
          </p:cNvPr>
          <p:cNvPicPr>
            <a:picLocks noGrp="1" noChangeAspect="1" noChangeArrowheads="1"/>
          </p:cNvPicPr>
          <p:nvPr isPhoto="1"/>
        </p:nvPicPr>
        <p:blipFill rotWithShape="1">
          <a:blip r:embed="rId22" cstate="print">
            <a:extLst>
              <a:ext uri="{28A0092B-C50C-407E-A947-70E740481C1C}">
                <a14:useLocalDpi xmlns:a14="http://schemas.microsoft.com/office/drawing/2010/main" val="0"/>
              </a:ext>
            </a:extLst>
          </a:blip>
          <a:srcRect l="22144" b="11994"/>
          <a:stretch/>
        </p:blipFill>
        <p:spPr bwMode="auto">
          <a:xfrm>
            <a:off x="3787750" y="3749890"/>
            <a:ext cx="2434419" cy="195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P1000821">
            <a:extLst>
              <a:ext uri="{FF2B5EF4-FFF2-40B4-BE49-F238E27FC236}">
                <a16:creationId xmlns:a16="http://schemas.microsoft.com/office/drawing/2014/main" id="{A0264142-DA43-5742-F914-DDE3335ABD7F}"/>
              </a:ext>
            </a:extLst>
          </p:cNvPr>
          <p:cNvPicPr>
            <a:picLocks noGrp="1" noChangeAspect="1" noChangeArrowheads="1"/>
          </p:cNvPicPr>
          <p:nvPr isPhoto="1"/>
        </p:nvPicPr>
        <p:blipFill>
          <a:blip r:embed="rId23" cstate="print">
            <a:extLst>
              <a:ext uri="{28A0092B-C50C-407E-A947-70E740481C1C}">
                <a14:useLocalDpi xmlns:a14="http://schemas.microsoft.com/office/drawing/2010/main" val="0"/>
              </a:ext>
            </a:extLst>
          </a:blip>
          <a:srcRect/>
          <a:stretch>
            <a:fillRect/>
          </a:stretch>
        </p:blipFill>
        <p:spPr bwMode="auto">
          <a:xfrm>
            <a:off x="7475492" y="4555605"/>
            <a:ext cx="1645648" cy="123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Scan0194">
            <a:extLst>
              <a:ext uri="{FF2B5EF4-FFF2-40B4-BE49-F238E27FC236}">
                <a16:creationId xmlns:a16="http://schemas.microsoft.com/office/drawing/2014/main" id="{5157EF54-88AB-ABB9-0131-0AA8C12FEDCF}"/>
              </a:ext>
            </a:extLst>
          </p:cNvPr>
          <p:cNvPicPr>
            <a:picLocks noGrp="1" noChangeAspect="1" noChangeArrowheads="1"/>
          </p:cNvPicPr>
          <p:nvPr isPhoto="1"/>
        </p:nvPicPr>
        <p:blipFill>
          <a:blip r:embed="rId24" cstate="print">
            <a:extLst>
              <a:ext uri="{28A0092B-C50C-407E-A947-70E740481C1C}">
                <a14:useLocalDpi xmlns:a14="http://schemas.microsoft.com/office/drawing/2010/main" val="0"/>
              </a:ext>
            </a:extLst>
          </a:blip>
          <a:srcRect/>
          <a:stretch>
            <a:fillRect/>
          </a:stretch>
        </p:blipFill>
        <p:spPr bwMode="auto">
          <a:xfrm>
            <a:off x="6090489" y="4362118"/>
            <a:ext cx="1516684" cy="123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Scan0193">
            <a:extLst>
              <a:ext uri="{FF2B5EF4-FFF2-40B4-BE49-F238E27FC236}">
                <a16:creationId xmlns:a16="http://schemas.microsoft.com/office/drawing/2014/main" id="{ACC263B7-A9A7-6198-4222-C7E40CDE0BCE}"/>
              </a:ext>
            </a:extLst>
          </p:cNvPr>
          <p:cNvPicPr>
            <a:picLocks noGrp="1" noChangeAspect="1" noChangeArrowheads="1"/>
          </p:cNvPicPr>
          <p:nvPr isPhoto="1"/>
        </p:nvPicPr>
        <p:blipFill rotWithShape="1">
          <a:blip r:embed="rId25" cstate="print">
            <a:extLst>
              <a:ext uri="{28A0092B-C50C-407E-A947-70E740481C1C}">
                <a14:useLocalDpi xmlns:a14="http://schemas.microsoft.com/office/drawing/2010/main" val="0"/>
              </a:ext>
            </a:extLst>
          </a:blip>
          <a:srcRect l="38363" t="27948" r="21178" b="20324"/>
          <a:stretch/>
        </p:blipFill>
        <p:spPr bwMode="auto">
          <a:xfrm>
            <a:off x="6221226" y="2823877"/>
            <a:ext cx="1535916" cy="154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a:extLst>
              <a:ext uri="{FF2B5EF4-FFF2-40B4-BE49-F238E27FC236}">
                <a16:creationId xmlns:a16="http://schemas.microsoft.com/office/drawing/2014/main" id="{F5F79A0B-C3EF-5B01-EE7A-A6AC5C69FB9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4986" y="5681842"/>
            <a:ext cx="1817370" cy="124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736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Slide Number Placeholder 18"/>
          <p:cNvSpPr>
            <a:spLocks noGrp="1"/>
          </p:cNvSpPr>
          <p:nvPr>
            <p:ph type="sldNum" sz="quarter" idx="12"/>
          </p:nvPr>
        </p:nvSpPr>
        <p:spPr>
          <a:xfrm>
            <a:off x="4724400" y="6858000"/>
            <a:ext cx="2133600" cy="365125"/>
          </a:xfrm>
        </p:spPr>
        <p:txBody>
          <a:bodyPr/>
          <a:lstStyle/>
          <a:p>
            <a:fld id="{3A70D977-2926-44A8-A459-9C8D85568CCA}" type="slidenum">
              <a:rPr lang="en-US" smtClean="0"/>
              <a:t>58</a:t>
            </a:fld>
            <a:endParaRPr lang="en-US"/>
          </a:p>
        </p:txBody>
      </p:sp>
      <p:pic>
        <p:nvPicPr>
          <p:cNvPr id="4" name="Picture 2">
            <a:extLst>
              <a:ext uri="{FF2B5EF4-FFF2-40B4-BE49-F238E27FC236}">
                <a16:creationId xmlns:a16="http://schemas.microsoft.com/office/drawing/2014/main" id="{E66DB700-72FB-CC44-6D8D-306FA6CBF9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9342"/>
            <a:ext cx="1762125" cy="154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0A94EEE-0BAC-A6D5-7C60-F322AA8428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4067" y="0"/>
            <a:ext cx="1067248" cy="124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87A3D90B-9699-A278-7591-DEB323F6D3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1315" y="-41637"/>
            <a:ext cx="866245" cy="129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BB314EA2-54D7-FF95-24A9-06BBEE8795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1196972"/>
            <a:ext cx="1919016" cy="143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IMG_9579">
            <a:extLst>
              <a:ext uri="{FF2B5EF4-FFF2-40B4-BE49-F238E27FC236}">
                <a16:creationId xmlns:a16="http://schemas.microsoft.com/office/drawing/2014/main" id="{C792819B-0D8A-D71C-E2D1-63395B3A2FCA}"/>
              </a:ext>
            </a:extLst>
          </p:cNvPr>
          <p:cNvPicPr>
            <a:picLocks noGrp="1" noChangeAspect="1" noChangeArrowheads="1"/>
          </p:cNvPicPr>
          <p:nvPr isPhoto="1"/>
        </p:nvPicPr>
        <p:blipFill>
          <a:blip r:embed="rId6" cstate="print">
            <a:extLst>
              <a:ext uri="{28A0092B-C50C-407E-A947-70E740481C1C}">
                <a14:useLocalDpi xmlns:a14="http://schemas.microsoft.com/office/drawing/2010/main" val="0"/>
              </a:ext>
            </a:extLst>
          </a:blip>
          <a:srcRect/>
          <a:stretch>
            <a:fillRect/>
          </a:stretch>
        </p:blipFill>
        <p:spPr bwMode="auto">
          <a:xfrm>
            <a:off x="3225106" y="-38896"/>
            <a:ext cx="20066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opy of IMG_1040">
            <a:extLst>
              <a:ext uri="{FF2B5EF4-FFF2-40B4-BE49-F238E27FC236}">
                <a16:creationId xmlns:a16="http://schemas.microsoft.com/office/drawing/2014/main" id="{44D318A0-5E65-D4F1-D3F9-7E67906039DF}"/>
              </a:ext>
            </a:extLst>
          </p:cNvPr>
          <p:cNvPicPr>
            <a:picLocks noGrp="1" noChangeAspect="1" noChangeArrowheads="1"/>
          </p:cNvPicPr>
          <p:nvPr isPhoto="1"/>
        </p:nvPicPr>
        <p:blipFill>
          <a:blip r:embed="rId7" cstate="print">
            <a:extLst>
              <a:ext uri="{28A0092B-C50C-407E-A947-70E740481C1C}">
                <a14:useLocalDpi xmlns:a14="http://schemas.microsoft.com/office/drawing/2010/main" val="0"/>
              </a:ext>
            </a:extLst>
          </a:blip>
          <a:srcRect/>
          <a:stretch>
            <a:fillRect/>
          </a:stretch>
        </p:blipFill>
        <p:spPr bwMode="auto">
          <a:xfrm>
            <a:off x="3519216" y="1337817"/>
            <a:ext cx="1712490" cy="12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opy of IMG_1056">
            <a:extLst>
              <a:ext uri="{FF2B5EF4-FFF2-40B4-BE49-F238E27FC236}">
                <a16:creationId xmlns:a16="http://schemas.microsoft.com/office/drawing/2014/main" id="{4DD73FC2-EAA5-497D-AC64-57CEBAB8218A}"/>
              </a:ext>
            </a:extLst>
          </p:cNvPr>
          <p:cNvPicPr>
            <a:picLocks noGrp="1" noChangeAspect="1" noChangeArrowheads="1"/>
          </p:cNvPicPr>
          <p:nvPr isPhoto="1"/>
        </p:nvPicPr>
        <p:blipFill>
          <a:blip r:embed="rId8" cstate="print">
            <a:extLst>
              <a:ext uri="{28A0092B-C50C-407E-A947-70E740481C1C}">
                <a14:useLocalDpi xmlns:a14="http://schemas.microsoft.com/office/drawing/2010/main" val="0"/>
              </a:ext>
            </a:extLst>
          </a:blip>
          <a:srcRect/>
          <a:stretch>
            <a:fillRect/>
          </a:stretch>
        </p:blipFill>
        <p:spPr bwMode="auto">
          <a:xfrm>
            <a:off x="5193549" y="-33439"/>
            <a:ext cx="2018026" cy="151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opy of IMG_1061">
            <a:extLst>
              <a:ext uri="{FF2B5EF4-FFF2-40B4-BE49-F238E27FC236}">
                <a16:creationId xmlns:a16="http://schemas.microsoft.com/office/drawing/2014/main" id="{A75859D7-7E50-9A4D-773A-808C7FEB7CAA}"/>
              </a:ext>
            </a:extLst>
          </p:cNvPr>
          <p:cNvPicPr>
            <a:picLocks noGrp="1" noChangeAspect="1" noChangeArrowheads="1"/>
          </p:cNvPicPr>
          <p:nvPr isPhoto="1"/>
        </p:nvPicPr>
        <p:blipFill>
          <a:blip r:embed="rId9" cstate="print">
            <a:extLst>
              <a:ext uri="{28A0092B-C50C-407E-A947-70E740481C1C}">
                <a14:useLocalDpi xmlns:a14="http://schemas.microsoft.com/office/drawing/2010/main" val="0"/>
              </a:ext>
            </a:extLst>
          </a:blip>
          <a:srcRect/>
          <a:stretch>
            <a:fillRect/>
          </a:stretch>
        </p:blipFill>
        <p:spPr bwMode="auto">
          <a:xfrm>
            <a:off x="5236046" y="1172411"/>
            <a:ext cx="1933032" cy="144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DSC03515">
            <a:extLst>
              <a:ext uri="{FF2B5EF4-FFF2-40B4-BE49-F238E27FC236}">
                <a16:creationId xmlns:a16="http://schemas.microsoft.com/office/drawing/2014/main" id="{1EDECF9C-C600-1DB6-7B34-154D2C4CECD7}"/>
              </a:ext>
            </a:extLst>
          </p:cNvPr>
          <p:cNvPicPr>
            <a:picLocks noGrp="1" noChangeAspect="1" noChangeArrowheads="1"/>
          </p:cNvPicPr>
          <p:nvPr isPhoto="1"/>
        </p:nvPicPr>
        <p:blipFill>
          <a:blip r:embed="rId10" cstate="print">
            <a:extLst>
              <a:ext uri="{28A0092B-C50C-407E-A947-70E740481C1C}">
                <a14:useLocalDpi xmlns:a14="http://schemas.microsoft.com/office/drawing/2010/main" val="0"/>
              </a:ext>
            </a:extLst>
          </a:blip>
          <a:srcRect/>
          <a:stretch>
            <a:fillRect/>
          </a:stretch>
        </p:blipFill>
        <p:spPr bwMode="auto">
          <a:xfrm>
            <a:off x="7129200" y="1089342"/>
            <a:ext cx="2030080" cy="152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DSC03521 - Copy">
            <a:extLst>
              <a:ext uri="{FF2B5EF4-FFF2-40B4-BE49-F238E27FC236}">
                <a16:creationId xmlns:a16="http://schemas.microsoft.com/office/drawing/2014/main" id="{BC6F0533-08B5-1F64-62BD-0AE76F1E92CB}"/>
              </a:ext>
            </a:extLst>
          </p:cNvPr>
          <p:cNvPicPr>
            <a:picLocks noGrp="1" noChangeAspect="1" noChangeArrowheads="1"/>
          </p:cNvPicPr>
          <p:nvPr isPhoto="1"/>
        </p:nvPicPr>
        <p:blipFill>
          <a:blip r:embed="rId11" cstate="print">
            <a:extLst>
              <a:ext uri="{28A0092B-C50C-407E-A947-70E740481C1C}">
                <a14:useLocalDpi xmlns:a14="http://schemas.microsoft.com/office/drawing/2010/main" val="0"/>
              </a:ext>
            </a:extLst>
          </a:blip>
          <a:srcRect/>
          <a:stretch>
            <a:fillRect/>
          </a:stretch>
        </p:blipFill>
        <p:spPr bwMode="auto">
          <a:xfrm>
            <a:off x="0" y="2639168"/>
            <a:ext cx="2212348" cy="165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IMG_5518">
            <a:extLst>
              <a:ext uri="{FF2B5EF4-FFF2-40B4-BE49-F238E27FC236}">
                <a16:creationId xmlns:a16="http://schemas.microsoft.com/office/drawing/2014/main" id="{47420201-02A0-CF4D-2104-8F1E4F31C722}"/>
              </a:ext>
            </a:extLst>
          </p:cNvPr>
          <p:cNvPicPr>
            <a:picLocks noGrp="1" noChangeAspect="1" noChangeArrowheads="1"/>
          </p:cNvPicPr>
          <p:nvPr isPhoto="1"/>
        </p:nvPicPr>
        <p:blipFill rotWithShape="1">
          <a:blip r:embed="rId12" cstate="print">
            <a:extLst>
              <a:ext uri="{28A0092B-C50C-407E-A947-70E740481C1C}">
                <a14:useLocalDpi xmlns:a14="http://schemas.microsoft.com/office/drawing/2010/main" val="0"/>
              </a:ext>
            </a:extLst>
          </a:blip>
          <a:srcRect l="28652"/>
          <a:stretch/>
        </p:blipFill>
        <p:spPr bwMode="auto">
          <a:xfrm>
            <a:off x="2208096" y="2597258"/>
            <a:ext cx="2146968" cy="225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G_5538">
            <a:extLst>
              <a:ext uri="{FF2B5EF4-FFF2-40B4-BE49-F238E27FC236}">
                <a16:creationId xmlns:a16="http://schemas.microsoft.com/office/drawing/2014/main" id="{8D24760B-9A2B-4CF2-B03E-BB657D2E0CFB}"/>
              </a:ext>
            </a:extLst>
          </p:cNvPr>
          <p:cNvPicPr>
            <a:picLocks noGrp="1" noChangeAspect="1" noChangeArrowheads="1"/>
          </p:cNvPicPr>
          <p:nvPr isPhoto="1"/>
        </p:nvPicPr>
        <p:blipFill>
          <a:blip r:embed="rId13" cstate="print">
            <a:extLst>
              <a:ext uri="{28A0092B-C50C-407E-A947-70E740481C1C}">
                <a14:useLocalDpi xmlns:a14="http://schemas.microsoft.com/office/drawing/2010/main" val="0"/>
              </a:ext>
            </a:extLst>
          </a:blip>
          <a:srcRect/>
          <a:stretch>
            <a:fillRect/>
          </a:stretch>
        </p:blipFill>
        <p:spPr bwMode="auto">
          <a:xfrm>
            <a:off x="19687" y="4216609"/>
            <a:ext cx="1885313" cy="141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Scan0145">
            <a:extLst>
              <a:ext uri="{FF2B5EF4-FFF2-40B4-BE49-F238E27FC236}">
                <a16:creationId xmlns:a16="http://schemas.microsoft.com/office/drawing/2014/main" id="{08C07926-06CE-1262-D572-3B526695DEBD}"/>
              </a:ext>
            </a:extLst>
          </p:cNvPr>
          <p:cNvPicPr>
            <a:picLocks noGrp="1" noChangeAspect="1" noChangeArrowheads="1"/>
          </p:cNvPicPr>
          <p:nvPr isPhoto="1"/>
        </p:nvPicPr>
        <p:blipFill>
          <a:blip r:embed="rId14" cstate="print">
            <a:extLst>
              <a:ext uri="{28A0092B-C50C-407E-A947-70E740481C1C}">
                <a14:useLocalDpi xmlns:a14="http://schemas.microsoft.com/office/drawing/2010/main" val="0"/>
              </a:ext>
            </a:extLst>
          </a:blip>
          <a:srcRect/>
          <a:stretch>
            <a:fillRect/>
          </a:stretch>
        </p:blipFill>
        <p:spPr bwMode="auto">
          <a:xfrm>
            <a:off x="39028" y="5559930"/>
            <a:ext cx="1869781" cy="129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IMG_5446">
            <a:extLst>
              <a:ext uri="{FF2B5EF4-FFF2-40B4-BE49-F238E27FC236}">
                <a16:creationId xmlns:a16="http://schemas.microsoft.com/office/drawing/2014/main" id="{EC24E3B2-B202-FBFC-9347-A9D22F05CE4E}"/>
              </a:ext>
            </a:extLst>
          </p:cNvPr>
          <p:cNvPicPr>
            <a:picLocks noGrp="1" noChangeAspect="1" noChangeArrowheads="1"/>
          </p:cNvPicPr>
          <p:nvPr isPhoto="1"/>
        </p:nvPicPr>
        <p:blipFill>
          <a:blip r:embed="rId15" cstate="print">
            <a:extLst>
              <a:ext uri="{28A0092B-C50C-407E-A947-70E740481C1C}">
                <a14:useLocalDpi xmlns:a14="http://schemas.microsoft.com/office/drawing/2010/main" val="0"/>
              </a:ext>
            </a:extLst>
          </a:blip>
          <a:srcRect/>
          <a:stretch>
            <a:fillRect/>
          </a:stretch>
        </p:blipFill>
        <p:spPr bwMode="auto">
          <a:xfrm>
            <a:off x="4228406" y="2611901"/>
            <a:ext cx="2212348" cy="165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IMG_5490">
            <a:extLst>
              <a:ext uri="{FF2B5EF4-FFF2-40B4-BE49-F238E27FC236}">
                <a16:creationId xmlns:a16="http://schemas.microsoft.com/office/drawing/2014/main" id="{8FD1D957-6FB8-9CEE-793F-469F60BCE274}"/>
              </a:ext>
            </a:extLst>
          </p:cNvPr>
          <p:cNvPicPr>
            <a:picLocks noGrp="1" noChangeAspect="1" noChangeArrowheads="1"/>
          </p:cNvPicPr>
          <p:nvPr isPhoto="1"/>
        </p:nvPicPr>
        <p:blipFill>
          <a:blip r:embed="rId16" cstate="print">
            <a:extLst>
              <a:ext uri="{28A0092B-C50C-407E-A947-70E740481C1C}">
                <a14:useLocalDpi xmlns:a14="http://schemas.microsoft.com/office/drawing/2010/main" val="0"/>
              </a:ext>
            </a:extLst>
          </a:blip>
          <a:srcRect/>
          <a:stretch>
            <a:fillRect/>
          </a:stretch>
        </p:blipFill>
        <p:spPr bwMode="auto">
          <a:xfrm>
            <a:off x="1921129" y="4222644"/>
            <a:ext cx="1712490" cy="12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IMG_5506">
            <a:extLst>
              <a:ext uri="{FF2B5EF4-FFF2-40B4-BE49-F238E27FC236}">
                <a16:creationId xmlns:a16="http://schemas.microsoft.com/office/drawing/2014/main" id="{240ADDFF-3B31-F062-AF7F-5F949FE6E61D}"/>
              </a:ext>
            </a:extLst>
          </p:cNvPr>
          <p:cNvPicPr>
            <a:picLocks noGrp="1" noChangeAspect="1" noChangeArrowheads="1"/>
          </p:cNvPicPr>
          <p:nvPr isPhoto="1"/>
        </p:nvPicPr>
        <p:blipFill>
          <a:blip r:embed="rId17" cstate="print">
            <a:extLst>
              <a:ext uri="{28A0092B-C50C-407E-A947-70E740481C1C}">
                <a14:useLocalDpi xmlns:a14="http://schemas.microsoft.com/office/drawing/2010/main" val="0"/>
              </a:ext>
            </a:extLst>
          </a:blip>
          <a:srcRect/>
          <a:stretch>
            <a:fillRect/>
          </a:stretch>
        </p:blipFill>
        <p:spPr bwMode="auto">
          <a:xfrm>
            <a:off x="1890206" y="5507012"/>
            <a:ext cx="1730759" cy="129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Scan0188">
            <a:extLst>
              <a:ext uri="{FF2B5EF4-FFF2-40B4-BE49-F238E27FC236}">
                <a16:creationId xmlns:a16="http://schemas.microsoft.com/office/drawing/2014/main" id="{2F9E7551-211A-BD5E-8A4E-F202844B9D97}"/>
              </a:ext>
            </a:extLst>
          </p:cNvPr>
          <p:cNvPicPr>
            <a:picLocks noGrp="1" noChangeAspect="1" noChangeArrowheads="1"/>
          </p:cNvPicPr>
          <p:nvPr isPhoto="1"/>
        </p:nvPicPr>
        <p:blipFill rotWithShape="1">
          <a:blip r:embed="rId18" cstate="print">
            <a:extLst>
              <a:ext uri="{28A0092B-C50C-407E-A947-70E740481C1C}">
                <a14:useLocalDpi xmlns:a14="http://schemas.microsoft.com/office/drawing/2010/main" val="0"/>
              </a:ext>
            </a:extLst>
          </a:blip>
          <a:srcRect t="10295" b="8801"/>
          <a:stretch/>
        </p:blipFill>
        <p:spPr bwMode="auto">
          <a:xfrm>
            <a:off x="3602697" y="5427371"/>
            <a:ext cx="1730758" cy="137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Scan0195">
            <a:extLst>
              <a:ext uri="{FF2B5EF4-FFF2-40B4-BE49-F238E27FC236}">
                <a16:creationId xmlns:a16="http://schemas.microsoft.com/office/drawing/2014/main" id="{284F903E-BE08-4CB2-E0C8-9666AB624F52}"/>
              </a:ext>
            </a:extLst>
          </p:cNvPr>
          <p:cNvPicPr>
            <a:picLocks noGrp="1" noChangeAspect="1" noChangeArrowheads="1"/>
          </p:cNvPicPr>
          <p:nvPr isPhoto="1"/>
        </p:nvPicPr>
        <p:blipFill>
          <a:blip r:embed="rId19" cstate="print">
            <a:extLst>
              <a:ext uri="{28A0092B-C50C-407E-A947-70E740481C1C}">
                <a14:useLocalDpi xmlns:a14="http://schemas.microsoft.com/office/drawing/2010/main" val="0"/>
              </a:ext>
            </a:extLst>
          </a:blip>
          <a:srcRect/>
          <a:stretch>
            <a:fillRect/>
          </a:stretch>
        </p:blipFill>
        <p:spPr bwMode="auto">
          <a:xfrm>
            <a:off x="7819306" y="2597258"/>
            <a:ext cx="1370435" cy="120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Scan0194">
            <a:extLst>
              <a:ext uri="{FF2B5EF4-FFF2-40B4-BE49-F238E27FC236}">
                <a16:creationId xmlns:a16="http://schemas.microsoft.com/office/drawing/2014/main" id="{C47950FC-86F6-CA1E-6393-F27C90228394}"/>
              </a:ext>
            </a:extLst>
          </p:cNvPr>
          <p:cNvPicPr>
            <a:picLocks noGrp="1" noChangeAspect="1" noChangeArrowheads="1"/>
          </p:cNvPicPr>
          <p:nvPr isPhoto="1"/>
        </p:nvPicPr>
        <p:blipFill>
          <a:blip r:embed="rId20" cstate="print">
            <a:extLst>
              <a:ext uri="{28A0092B-C50C-407E-A947-70E740481C1C}">
                <a14:useLocalDpi xmlns:a14="http://schemas.microsoft.com/office/drawing/2010/main" val="0"/>
              </a:ext>
            </a:extLst>
          </a:blip>
          <a:srcRect/>
          <a:stretch>
            <a:fillRect/>
          </a:stretch>
        </p:blipFill>
        <p:spPr bwMode="auto">
          <a:xfrm>
            <a:off x="6406994" y="2611638"/>
            <a:ext cx="1485900" cy="120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Scan0193">
            <a:extLst>
              <a:ext uri="{FF2B5EF4-FFF2-40B4-BE49-F238E27FC236}">
                <a16:creationId xmlns:a16="http://schemas.microsoft.com/office/drawing/2014/main" id="{C8EA61DE-94D3-6EC3-71AA-3B3AEF436AAF}"/>
              </a:ext>
            </a:extLst>
          </p:cNvPr>
          <p:cNvPicPr>
            <a:picLocks noGrp="1" noChangeAspect="1" noChangeArrowheads="1"/>
          </p:cNvPicPr>
          <p:nvPr isPhoto="1"/>
        </p:nvPicPr>
        <p:blipFill>
          <a:blip r:embed="rId21" cstate="print">
            <a:extLst>
              <a:ext uri="{28A0092B-C50C-407E-A947-70E740481C1C}">
                <a14:useLocalDpi xmlns:a14="http://schemas.microsoft.com/office/drawing/2010/main" val="0"/>
              </a:ext>
            </a:extLst>
          </a:blip>
          <a:srcRect/>
          <a:stretch>
            <a:fillRect/>
          </a:stretch>
        </p:blipFill>
        <p:spPr bwMode="auto">
          <a:xfrm>
            <a:off x="5231706" y="5417009"/>
            <a:ext cx="1783317" cy="140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Scan0191">
            <a:extLst>
              <a:ext uri="{FF2B5EF4-FFF2-40B4-BE49-F238E27FC236}">
                <a16:creationId xmlns:a16="http://schemas.microsoft.com/office/drawing/2014/main" id="{00687B24-9192-2FD5-0687-FF5CD46550B7}"/>
              </a:ext>
            </a:extLst>
          </p:cNvPr>
          <p:cNvPicPr>
            <a:picLocks noGrp="1" noChangeAspect="1" noChangeArrowheads="1"/>
          </p:cNvPicPr>
          <p:nvPr isPhoto="1"/>
        </p:nvPicPr>
        <p:blipFill>
          <a:blip r:embed="rId22" cstate="print">
            <a:extLst>
              <a:ext uri="{28A0092B-C50C-407E-A947-70E740481C1C}">
                <a14:useLocalDpi xmlns:a14="http://schemas.microsoft.com/office/drawing/2010/main" val="0"/>
              </a:ext>
            </a:extLst>
          </a:blip>
          <a:srcRect/>
          <a:stretch>
            <a:fillRect/>
          </a:stretch>
        </p:blipFill>
        <p:spPr bwMode="auto">
          <a:xfrm>
            <a:off x="5011447" y="4233786"/>
            <a:ext cx="1434190" cy="119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Scan0187">
            <a:extLst>
              <a:ext uri="{FF2B5EF4-FFF2-40B4-BE49-F238E27FC236}">
                <a16:creationId xmlns:a16="http://schemas.microsoft.com/office/drawing/2014/main" id="{EF43E3C2-ABF8-FE6B-F0E5-CC26B6B22727}"/>
              </a:ext>
            </a:extLst>
          </p:cNvPr>
          <p:cNvPicPr>
            <a:picLocks noGrp="1" noChangeAspect="1" noChangeArrowheads="1"/>
          </p:cNvPicPr>
          <p:nvPr isPhoto="1"/>
        </p:nvPicPr>
        <p:blipFill>
          <a:blip r:embed="rId23" cstate="print">
            <a:extLst>
              <a:ext uri="{28A0092B-C50C-407E-A947-70E740481C1C}">
                <a14:useLocalDpi xmlns:a14="http://schemas.microsoft.com/office/drawing/2010/main" val="0"/>
              </a:ext>
            </a:extLst>
          </a:blip>
          <a:srcRect/>
          <a:stretch>
            <a:fillRect/>
          </a:stretch>
        </p:blipFill>
        <p:spPr bwMode="auto">
          <a:xfrm>
            <a:off x="6678178" y="5408525"/>
            <a:ext cx="1730757" cy="144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P1000828">
            <a:extLst>
              <a:ext uri="{FF2B5EF4-FFF2-40B4-BE49-F238E27FC236}">
                <a16:creationId xmlns:a16="http://schemas.microsoft.com/office/drawing/2014/main" id="{3E3867D6-0631-CEBD-D9B3-4500B34DF5C3}"/>
              </a:ext>
            </a:extLst>
          </p:cNvPr>
          <p:cNvPicPr>
            <a:picLocks noGrp="1" noChangeAspect="1" noChangeArrowheads="1"/>
          </p:cNvPicPr>
          <p:nvPr isPhoto="1"/>
        </p:nvPicPr>
        <p:blipFill>
          <a:blip r:embed="rId24" cstate="print">
            <a:extLst>
              <a:ext uri="{28A0092B-C50C-407E-A947-70E740481C1C}">
                <a14:useLocalDpi xmlns:a14="http://schemas.microsoft.com/office/drawing/2010/main" val="0"/>
              </a:ext>
            </a:extLst>
          </a:blip>
          <a:srcRect/>
          <a:stretch>
            <a:fillRect/>
          </a:stretch>
        </p:blipFill>
        <p:spPr bwMode="auto">
          <a:xfrm>
            <a:off x="6211899" y="3794861"/>
            <a:ext cx="2181982" cy="163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IMG_5494">
            <a:extLst>
              <a:ext uri="{FF2B5EF4-FFF2-40B4-BE49-F238E27FC236}">
                <a16:creationId xmlns:a16="http://schemas.microsoft.com/office/drawing/2014/main" id="{4DC479ED-0CDA-5F05-CD5D-AB63116CB293}"/>
              </a:ext>
            </a:extLst>
          </p:cNvPr>
          <p:cNvPicPr>
            <a:picLocks noGrp="1" noChangeAspect="1" noChangeArrowheads="1"/>
          </p:cNvPicPr>
          <p:nvPr isPhoto="1"/>
        </p:nvPicPr>
        <p:blipFill rotWithShape="1">
          <a:blip r:embed="rId25" cstate="print">
            <a:extLst>
              <a:ext uri="{28A0092B-C50C-407E-A947-70E740481C1C}">
                <a14:useLocalDpi xmlns:a14="http://schemas.microsoft.com/office/drawing/2010/main" val="0"/>
              </a:ext>
            </a:extLst>
          </a:blip>
          <a:srcRect l="33975" t="-29239" r="29938" b="29239"/>
          <a:stretch/>
        </p:blipFill>
        <p:spPr bwMode="auto">
          <a:xfrm>
            <a:off x="8093302" y="3133007"/>
            <a:ext cx="1033312" cy="226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IMG_5436 - Copy - Copy - Copy - Copy">
            <a:extLst>
              <a:ext uri="{FF2B5EF4-FFF2-40B4-BE49-F238E27FC236}">
                <a16:creationId xmlns:a16="http://schemas.microsoft.com/office/drawing/2014/main" id="{68A46873-C933-5397-959A-5CAF2F48C848}"/>
              </a:ext>
            </a:extLst>
          </p:cNvPr>
          <p:cNvPicPr>
            <a:picLocks noGrp="1" noChangeAspect="1" noChangeArrowheads="1"/>
          </p:cNvPicPr>
          <p:nvPr isPhoto="1"/>
        </p:nvPicPr>
        <p:blipFill>
          <a:blip r:embed="rId26" cstate="print">
            <a:extLst>
              <a:ext uri="{28A0092B-C50C-407E-A947-70E740481C1C}">
                <a14:useLocalDpi xmlns:a14="http://schemas.microsoft.com/office/drawing/2010/main" val="0"/>
              </a:ext>
            </a:extLst>
          </a:blip>
          <a:srcRect/>
          <a:stretch>
            <a:fillRect/>
          </a:stretch>
        </p:blipFill>
        <p:spPr bwMode="auto">
          <a:xfrm>
            <a:off x="8033386" y="5397878"/>
            <a:ext cx="1077524" cy="143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 name="Picture 2" descr="New Drugs, Devices Mount Assault On Diabetes | The Scientist Magazine®">
            <a:extLst>
              <a:ext uri="{FF2B5EF4-FFF2-40B4-BE49-F238E27FC236}">
                <a16:creationId xmlns:a16="http://schemas.microsoft.com/office/drawing/2014/main" id="{2AFDAC5D-3979-3479-D924-29CF1D4125C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413" t="-1628" r="15542" b="45438"/>
          <a:stretch/>
        </p:blipFill>
        <p:spPr bwMode="auto">
          <a:xfrm>
            <a:off x="3632817" y="4207753"/>
            <a:ext cx="1372807" cy="13191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541B55BB-465E-1910-DDAB-F18740322B31}"/>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023" y="7937"/>
            <a:ext cx="1515761" cy="108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C6E73562-A0CA-1624-5EDB-1791824A14FE}"/>
              </a:ext>
            </a:extLst>
          </p:cNvPr>
          <p:cNvSpPr/>
          <p:nvPr/>
        </p:nvSpPr>
        <p:spPr>
          <a:xfrm>
            <a:off x="8504523" y="0"/>
            <a:ext cx="610765" cy="12293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IMG_1019">
            <a:extLst>
              <a:ext uri="{FF2B5EF4-FFF2-40B4-BE49-F238E27FC236}">
                <a16:creationId xmlns:a16="http://schemas.microsoft.com/office/drawing/2014/main" id="{7C2DA55F-8123-AD23-F44F-A8BD4D5E26C6}"/>
              </a:ext>
            </a:extLst>
          </p:cNvPr>
          <p:cNvPicPr>
            <a:picLocks noGrp="1" noChangeAspect="1" noChangeArrowheads="1"/>
          </p:cNvPicPr>
          <p:nvPr isPhoto="1"/>
        </p:nvPicPr>
        <p:blipFill>
          <a:blip r:embed="rId29" cstate="print">
            <a:extLst>
              <a:ext uri="{28A0092B-C50C-407E-A947-70E740481C1C}">
                <a14:useLocalDpi xmlns:a14="http://schemas.microsoft.com/office/drawing/2010/main" val="0"/>
              </a:ext>
            </a:extLst>
          </a:blip>
          <a:srcRect/>
          <a:stretch>
            <a:fillRect/>
          </a:stretch>
        </p:blipFill>
        <p:spPr bwMode="auto">
          <a:xfrm>
            <a:off x="7162800" y="-13019"/>
            <a:ext cx="1615441" cy="121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829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8" name="AutoShape 4" descr="data:image/jpeg;base64,/9j/4AAQSkZJRgABAQAAAQABAAD/2wCEAAkGBhQSERQUExQWFBQVGBUVFxcYFxQXFxcYFRQVFBYUGBQXHCYeGBojGRUUHzAgIycpLCwsFR4xNTAqNSYrLCkBCQoKDgwOGg8PGikkHCQpLCkpKSwpKSksKSkpLCwpKSwpKSkpKSkpKSwpKSkpLCkpKSwpKSkpLCwsKSksLCwpKf/AABEIASAAkAMBIgACEQEDEQH/xAAcAAACAwEBAQEAAAAAAAAAAAAEBQIDBgcBAAj/xABBEAABAwIDBQYDBgQFAwUAAAABAgMRACEEEjEFQVFhcQYTIjKBkQehsSNCUsHR8DNicuEUgqKy8RVDkiRTg6PS/8QAGQEAAwEBAQAAAAAAAAAAAAAAAgMEBQEA/8QAJxEAAgICAgICAgEFAAAAAAAAAAECEQMhEjEEQSJhE1EyFCNScbH/2gAMAwEAAhEDEQA/AOvV9XsV5XQCLnlPQ0jNPXPKehpGRU+X0MgeIF6vJHGKrAr1RgSaSGzl+2nIxSwfwM24mLetfKwbziSlLZGYXMKAgGDrANa/AbMaacU8ohbqglO7KhKEgWkTJjX0r3aG3EixUPFcTGmvXdV2LLwgkJlDlIwrfZh0KJUIBgm6SSBu1tWo2PiWmUgKb8KpVmUkKKQYFiUkRbfQysW49JQg5Qd8ieBoz/FLQCCgX0AGkC5ndNLl5Pqhiw+29hj+08p8za2RbIG2gVAzlnTWPMBXPtrsBLrhS2UIK5Sg3KCdE8Ima1O1FgglBKFAJItMECJI0Un6XrN9oNolaiLQifFCfEVAAGRqIqjx5QfXYvLGS76EL5npr15molcDqP0qD5tf+X2F4q9KQTB0F/zq2PZNLoi0ggV8puKvSsATQi3+VGwQhpw6CwFMtl43u3ELHmQZHsR+dIk4nU9Iq/BY37RIOpn/AGmhnP4P/QUVs/TJrwV6a8FZxQRe8p6GkykU5eHhV0NJ3DU2btDMZ8kUFi8MXCJJDYB01J0B+vtR7TeYgcbfrU14MvLyA5UnUg/cTYepocat2GzG7QwLRBSHxc3sZEb9RQCtmstwoqz9QY4agmbVq9qbAbSSkAwDE2J9TWQ2xskpsk0bSY2KZeO1SBqQQOGnzphhtsodQDruuQRHH23VzrF7IUZGtTwGz3mz4Sd1qmljvYzibHG4ZIJUDAMmwPHfKrDpxrGbQQC4UC87+mlarZGycU+f4ZEzKibfOgdt7BLDokc5v70EJOMuzriqpmLXhnHF92hJUsz4Yvwk8BV+Lwym1ZVKnwpMwd+ojqKcJafZeWthDUq++Q4SUqEkGFR7UFisBiFqzKbbJ4w6PzrXj5MezOlifQpVPX1qJZkaXnfTM7Ieg/ZN31/i/wD6qk7Ge/8AbR/9v60z+qiB+KQv7ogwYE+9qlgFBLgMGfFfX7po1Wx3SZLaZ/8Al/Wvk7FemQ2kbp+04c6W88WqCWKR+mjXgr2vqA6Qe8quhpQo03eHgV0NJqlzdjIBuyxKxyBPyii8I1da9ItrA51RsgeI/wBP/NFuHKzYXN/c0WPoL2IccZJNr8orOY1KdLTTjaSrWI56H61nXkAmuvRSgNzCiZFX4LDj8M14plI++oex+oq/DMiRlWv/AEn5RSZ2MRr9jYkBMEEdRApF2nwveFPMxwtRuEUdJjmBE9U3BqG10EpSdMpqGVph8dAuzmfsgDuJHtzqa0CrmBCT131UoXqhNtEr7KlNiq1oFXLqIFeOFIa5Xr5adwq2IqMUPJnTeGvRXyhXgrVIyOI8iuh+lJ0CnOIHgV0P0NKE7vepc3aGQIbNx+ZYUmyMy241mFFGYHdeje1GKUloIRIUq1uGhpBgHCnFtMJEgqcdVfyhSyufoIp12kBUsJSrISmM0SUyTcTvo4D8kUpKjn+ObxKCTIjnp86HRjD98Qaj2h7LAqTJCsgVJKlFSiY8RJvzjjVnZ/ZnjFyQLQd4/KmNI7BNsjjcYEETw96WYjtFBhKSrpTPtls2SCLCSPalGFedQ2ShKSRGUFKSDe5JmfalJchjbRpez3agKhtwFJ3c+VPsUSpJG/hWRwG1C4QHWwk8RdI5g6p9a1uGXmSIuYIHONKjzQpjoNy0VpxUFKVESowN5JAzHoIqxSaVYB9Lq2ygzlcUVSLiUKAHuDTh+hh0LzxUXoHWKHJvV6kmh1CRRMQj5Tk1KLVWnhU1UDCN+RX1emvq1yIrxHkV0NKkpps/5FdD9KVipc3aGQKEsJbdS+PMYbUJtlzAzzMxRHaRXitw+lU4zEFLZhJUdRxteqtu+JY4mjg9FC2Z93CLdVc+v6U02bswNxy/PeaFx2J7oQm6juorZuKQlAJWCuJUJvKqKXY6Iu2jhg42sR98jn5ZFY9slslCwfStbgsa2rOFrCRnPimBMQL1Rg8Q04ShyM4lM/igmD1io23Fsco6K9kupCYNgeVzTltYAJG4RSLF7PLbgi6eNHY1yGDr4oTYEm54CkT2HFUW7LZHeOODVw5o4CSI6zPvRjtzQ+yMOpDQz+Y39zr6masWq5o4qkS55cpnq9KEWL0RNUkUT6ElUV7UlGIqPCgOnQyK+ivE1OK1iIqf8iuhpQpdNsV5FdD+VJ1IqbN2hkD5Rqh/xQeEzxsLfSiHIAnQRJ5c6TbK2r36XXIhCHcg6BCSSeoUTXsMW7l6GqVOgFagt8jfMdIBmpbSWlptZ1MQPSgGMAf8W6VFUAzEkSVamRyqzbKmgP8Aup6EKB6hQo2vZRGxCjZsrJUJnxAG4EjWrsThcsKGo4UGcenPPfODddtJHyNfbTeWAClWZO+wTv60lq2PukahnEd4hObUEDrIkGrX9vs4UDvV5SfKAFFRg7gBS3Y+Ilts74UT0SbTykkVge2G2g+/KfIgZEncYNz60PjeP+XJXoT5OXjE2e0fiKkfwWys8VHKPYX+lZbaHxDxRV4C22OAQFfNc0mYcMag+tC4vDKmYJHK9aUfFUHtGb+Vv2avZ3xRfTZ1pDg4p8B/NPyp5h/iSwrztOJ6ZFfmK5akRRLK5rsvFhJXR5ZZI6032wwah5ynkpKh9AaIw+1GV+R1C+UwfY1yxKbVT3kaVI/ET6Y38zO4v/FnBJNi4rokD/cRQD/xswqdGnj6tj864g4/N6HUr1rcfjYkSqUjs2I+O7BBAwrp5943StfxzbzGcKvLxDqJ9imuSLTUkJi+vAH61NPxccvQyMmjqb/xJdxae7DSWULgeYrcyzJJVAAB0iJrbfDFxL2HxTZ1S8Fei20hJj/KR6GuKdm3vGVKvW27C9pk4PHguKytPjulk6JM/ZrPQyJ/nNPyYIxw1BfYtTfPZt1IyLLa4zg5evD1ofaOHbCTIlR9YrWbf7NoxKcw8Lg8qxy0BrE7TwuITmzJ8SQQoaExopI0NZFGhCdiTD4BpbkKte1E7U2aAiCYG6s+5iVhc5Yjjb50x2ORjH0oLySU3CAbQNYJ8x5VNODu/RY5pIB7QYxWGwoCbKd8I4pQAZ9yaxDtxXTO2Ow8yFqUCG2m1EWglUEJiecVy5L5EitDxKcLiZfkSbkVgwavbxB0k0OXZqKHINbEdrZKEvqk30Fqgyb1BRMWvUUUEoaOjhpUignVxNEYVVCYwRNRKNSDsAceqoP1BVRNVOWztFwXXszVeWRXqJ3104N9mP5ahjsVnN6CQ5wqTulObqFC63Z+ifhT2kU6x/h3VFS2UpyKOqm9ACd5TYdCKh8Wu1a8KwlthvO+7MHLm7pAsVx+Imw6HhWH7E7UXhX2l7loTqDcFIkRTnt6S5iQ6AShxCY/lKJCk+5B9TWLx2UWcse2g66JcWsngZH+m1SwozoWN4gDkTvFNNu4DRW82VrrExSrZh+2Q3ICXHG0kxdMrAn51Vkxp47SA5PlTH+CxTvdP4cuLWksk+NSleJJBm5tb6Vn9q7OLYQrcoX6iuh4js7/AIR5aVHNCVQo/eBOUT1ml209jd6wv8QSVp5Zbx639qV40lr7CnE58lIqtab1YkwqK9cRWolToQioVNYsOdQy3qzECyfX60L32HQbg1VHaQivMEYqe1E+EGp6+R0RLEVBVE4luhstHki1I7GVlrK7dK8JqpJg1aq1FGWqPE21VY+bVSlVWO3FMW4sH2du2I6w+0226gghtuCJ/AmDTxewUlATn7xIUlScwgiBBuDf5Uv7N7OS7gcK6k+Ist35pGUj5US4VIJCprDxTXPjIqatGT+J20EIS1hmxBSC4vSL2RYf5j61zAP5VJV+FQV1yqB/KtH22xRVjHib3A9AlNqyhcgg8DNa81UFFEkdys79t3EJxCW1ouFtpWk/1AG/73Uq7oDMBcJQlPU7zWd+Hu1++YUydWfL/QokgeipHqK1BYyJjef2Kz4wcJ0ynvZyjtJgO5fUkaSCOhuKCCpFbr4pbLCAwsalGVXoZFYDDmtPknTJapnoF6liFXT0/OqwfFUsVqI4V5hBeGXROPSCyeRFL8Ku9HPK+yV6fUUmX8kEBYhuRS9xEUxQoEe1CPCrssb2Jg/QIqvUKkdK9y1WLVFuL2PRNJq+bUOdeVEtm1OxvtAs638NNsOHBpHmQ2pSCOF8w+RrU7SzLbKkGRHqDXPPhBtMJGJaXoe7WP8AUlXyy+1b5WJ7tWZPiQdf7isl1HJTQ9bice7UK/8AUOA6yJ65QDWcdp52nxOfEvq0zOLPpmMUicNac2qRNFOzVfC3EEbSZRudlB52Kh8xXaH8MF4gDQSPavzzsHaBYxDLo/7biF+xuPaa/R2zhmxijugEdCJHyioc+sikOj0Yv4sozQkfdE1yRrzV2jt40HXnOQj2TeuPP4NbbkKSUmAYIIMG4NwLEb6owzTj9gTXyK1JvX2JTp0q3fUcRoKdyBIMGilL8C6BRr0pgi6VdKFu6YQAwuvF077O9lnMUhTsJaZTZTpkAn8KUjzqm0CmWI+HGIjM0pC7TlJyL5WPh+dM/qofxfYCxy9GJcFVKFPMb2UxbclWGdjeQkqHumaTOtkagg8Db60ucoyWmMSa7IzbpVrSq8wmHUs5UgqJ0ABJ9hetLsv4bbQeIy4dSRa7hS3AO8hRmPSuKSWz3FsL+FhBx/dq0dbcSP6hlWP9pro20MOWVSkmN4P6VmMB8MHcK8y6nFNKdQoKygLCTqFJSsm5idQBW1xjodQpLngdQLE2JHA8RzrM8if9zlEdFNLZw7bTkuu/1rPuomlufwxTDbYh50fzqHsTS0Vqqpdk6bXR4oRX6Z7EuhzC4d/73cpSfRNp6EV+aG2ytQSkFSlEBKQCSSbAADUzXeezuKcwGBaZXAxAQcwkEMgkkA/icynTdUfmtWmh+GLk6QwxwSypSnEhxZhSWiBrrnXOh4J39KVPd1tJBbxgylJ+yfA+0bKr5TxR/Lu+dK3tplSpMmdSCSTzJ3moYRSkZiqQDHG/7FZvJ3o0l48VGn2YztV2XdwL2R0WN0LHkWPxJPSLaik7sR0rseF2y1iUnCYtIWwryqE52lblJOo/LmDXPe2XY1zAqUlXjbUMzToFlpmYtYKG8eotV2DyOfxl2Z2XC8bMuW99EYU7qESqNdKJw6ovVSdKhDOy7fwyUrZwrAys4YXA0K4v1IG/iTXqVZRbQx7VDAuhyVpUFFZzEgjU3o4sBXhrLfZZHRPBpUq4PCmCEIN1hJI0JAJHqajgsJCZkAWiju4RBnXeBXUdZWywgkkLyk6lKAJ6nWl21XW215Q4q8yoxTDH920jMTBtAHz61kdpJClElUidetck/sKC9l7+LS0UrN4Um+oIuKa47CJeSFpIVbjcf2pI9hMzZSdD9KVbI2gcMpTbiiEz4TujfJpadKh/G9mR7bdlXWXFvRnbUoqzD7s7ljd10rN7P2e484lppBW4swlAFyeXLma7QU5iSfEhYIv5SlVoPL6UJsTZbGDQ4jDpIdX/ABHVHx5VEkNoI8qAN+pqvF5TimpdiJeNb+IDsLYjWzh4CHcYRC3RdDEiChpW9W4r9oot3aAEDKFGNTcAneKudYGQkC/IWigg1mSZGUpuL61Jkm5u2X4ccYKkTRjEGBEGfQHjVzeLJsbi9558I0oPCp3jUH5UXs/GCDKYImePI0tSa0OcAJ/ClS5NhT/ZmJSplWFxI73DLtH3mifvJOsfShA8lSd1v3NA/wDUwHVMtgKcQM6pWEgA6JFiVHoLUyk+ifKrVSMp237BO4FWdJ73DK8jqdBO5caHnoeVZdh3dXcNh7dTlW08kLYVKXEGFZCdTA1TWA7f/D84Q9/h/tMI5dKhfu50So8OCvQ3qvHmb+Mu/wDpmZcPF2hZgnXcMspUrIQSDeL6SDoQa1+xe0qSQFq1sbyDXJO8PP3r1vFEaEjhTfwoBTaP0mwtRSMpBG6jGMSm5Xcj0IrjHZX4nrYhD4LiBooecemhFbJHxMwTxguFFtVpKb/OlPE0OTTDNvYxDpOVRtuvfpQOEIUgicwOo30H/wBQYcJU2tCzNylU2OhivgAo5gcq+O5QB+9xqeSopx0FYdamFZSc7M66qRPHiKs2nhULSZgzoaHZxoUDpIsUi9+XI0G5iQhQSqyDAB3IPA8udL7GPWz7YWO7pasMowPM2Z1vcUa+/Kp3p+Ym80o29hPClSbLSQQenPrUmNupVmzeFZ8yY3xu5T9a80FF6ocr2lIGomRA+h60n7pRMyRrF/lV2AxwBEi546UwW80k+Ii8c7i82oGmUwkq6KcECASNNDP96kgDUyDPC0cKqQ+CPCoC53j5zRuCuJVE/XnNcr9nnIG2lhVZm3EKhtJBcSASVAyJn8ImSKQbVZSnGtPoUBqXlAykIAjMSN5mI1MVpXMVBGW3pPW/Olm1mkuBOZBUhKwtSACAYSQmRFwFEEimITNWe7MxzRlTUjvFSVqSpPeH+o+aBpTPB9rDhiW1oDmGXKXGjBsrUom2m7Q6Vk9s7XSooy55SZS2nw5o8pI3JHpVWJTZC3FJLqhlsoxAkwE8aJ70DxT0zEPpIMcKrFMduNZXVcDB96W1qfZkNU6Pa9rwVOiOHrLpSQpJKSNCDFbnYW2HXGHHXQA23Ce8MJC1HRsJ++vf4dAL0n7PdmUrSH8SSjDyQkCzj6k6pb4J3Feg0EmnuOUXgkQEIQMrbaLIbTwSOPFRuTepM04pFeDFOW10fLczJ7xCvEN4tI4VdhNppcSUqF9FDdHHmKQuMKQrwmOuleJcckEZRHATPKpdFPF2avA4kFORV4Hh4lO72oXa+FEh1IjQK/I9aDZ2kkxPgUP3biK+xO0SQUCCJEkfpQnYphicSNxAtJvv5CqS6FRMiN449DrQaFQD9f3yqbAnW0aVyiqPRNDKzpp8qscWpI1PppReBdmRwoxxsaRrXG6CUbFzG0dM9xpO8TwolOIK03zEzCSLHpM76CeRBiJuflVWGxBSoG8axP0rpxrZVjsOElamxLhkEaTHHnyoHD4bVRUFki54H8IH3QKd4spMEG59Od6Xry6xG4jnxMa14FoRdo2/IeUexpJWl2w3makXiCKzJrSv4pmNl/mTArV7E7MhCEv4tNlDM0xJSpzgtyLoa/1K3QL0N2RUygqcWkOOpI7pCroSdS6tP34tCdJEnm4dxSnFKWtRWpRlRJuT1/4A4UnJlaVIf4+Dm7fRLFPqcVnUZMAAQAlKQICUpFkpG5IsK9YE2moF0SK9JzTc8t1Qt27NRJLSIOog8aNwiJTcCJP9qAcVxqTDyhp6DWa6+jyWw/EYFETvOgvS9oAqiLXqxOMO+vgn0NcO0iTaBMcPnV7uHATmSOoqsptO+pFagIkxXbPUW4VUEHcT+zTR7EgJm37ms8p6poxIvI1m3515xs8p0e4jESZ/fS9RabnSoNt+EnQimGGSEp5m9Ec7YH/h1G4O680K7MadeVMVuwDmjlNLi4LweteRxsUbMxOdBbOpCo/T86ROoieVqa7RYLToULBVxyVvpdiTKiY1v71bienFmLk+ypp0pIIMEU/2dtvN4VwFcdAevCs+a+rzipLZ7HklB2jdZjFrct9Vh9Q1rO7N2wUGFXR7keu8VoEvBQBTBSdDx/So3BxZrY8sci+yxhKSJVV2DAJgc7fpVLSgkTI6celTwxEmbTQtBphqtni5/dqDaxcE2nrRaiopsedCNNwYNCgpSCWlyb24VccQKi7hBAOpvPtal4cJJiZEaCa66QLky97DhVwYqvEoym+sVYSsXUkxHCgcViDMwfWuqS/Z59Fjbm6avRit0wIpcl4HrVa3vlRi0w3E4jMI9aXqcipE75/vVZ1n/ijjG+hOXModhOMw4eat1HIjdWaenfrp7U72NjZOU/e+R3+9CbcwuVWYaK+u+nY3sjyK1yQpmvK+NfUz2IR9RmztpqaPFJ1T+YO40HXk1yVUEpOO0bJD6FpCmyVcZ/PnRSGjAJFY3Z+NW0oFPqNx5VuMBhXHkBRBQDuMzfru51Hl+BqYcn5EEtOzp0/YqteylrXKYAt605Z2UhpIU4oIB3q39E6q9Ki52jw7dm2e+P4nSQj0aTr/AJlelRubfWizjr9lTWFAEQXDykj5V5i+9Sn+EpCf6FJHzFRd7c4rRC0tDg2hCB8hPzoNe3X1XL7p/wA5+lKaT7bCin7SKHMRM3mgnASdLUwO0FnzBDg/nQgn/wAgAr51bhXMMpX2qXGk7y2c4B4woTHqa8qXQyTftCReEJ0oJ5JBg6/Wut9m9hsYbFNOLWh1hxKsqiBEkSJBtxFKvinsfCIcSWEhKliTkMo1gynQelU4Z72Q+Q/8Vuuzm6UmimMGTup1srZjMwQXD1gfKtAzsloDyR6n860py4rRipOTtnPE7JCVSklPK5HvV+18MpxCcsEi53fWmYQ2reUHnce9EI2Wo3TlWP5VCfY1mR8icHo3n4uKSrowrmznBqhXtI+VUdyrgfY11HB7Ddn+Gv5Ae5tRr+zHG05l5Ujm43PsFExT15ba3Ekl4ST1I5O1s51XlbUfQ0yw3ZdxRAVCOWp9hW2cxTSdXCeTd/8AUbUI9trL/BSG5+95l/8AkdPShfky6SGR8KC23ZPZHZdnDALeIB3Fd1Hoir8V2tymGER/OvxK6hOgrOuuKUZUSTxJM/Oopbqd23bZUlGOooKfxilqzLUVK4kkmqwaFxWMbbHiVJ4Juf7UoxW3VKsgZB8/eijilIXk8mMO+zQKdA1I9YqIx6JAzCSYrI94Zk3+dWZqb+BUSPzX6RtxNeGgNl7WS4AlRAX7BXMUyKOVSuDizSxzjNckF7MxYCVtEwMqlN6wlYAOWNIUJHUUkx+0Sv6D1q3HqypnQ/uajsjBAEPO2QkgoTvWRp/l+tU4MPJ2R+Xn4fFGv2fg0sNJKvMQCevCjFPiw3m9Z1/HKVC17/InjzPKmGzlEgqVoP3FakkpGPH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Slide Number Placeholder 18"/>
          <p:cNvSpPr>
            <a:spLocks noGrp="1"/>
          </p:cNvSpPr>
          <p:nvPr>
            <p:ph type="sldNum" sz="quarter" idx="12"/>
          </p:nvPr>
        </p:nvSpPr>
        <p:spPr/>
        <p:txBody>
          <a:bodyPr/>
          <a:lstStyle/>
          <a:p>
            <a:fld id="{3A70D977-2926-44A8-A459-9C8D85568CCA}" type="slidenum">
              <a:rPr lang="en-US" smtClean="0"/>
              <a:t>59</a:t>
            </a:fld>
            <a:endParaRPr lang="en-US"/>
          </a:p>
        </p:txBody>
      </p:sp>
      <p:sp>
        <p:nvSpPr>
          <p:cNvPr id="3" name="TextBox 2">
            <a:extLst>
              <a:ext uri="{FF2B5EF4-FFF2-40B4-BE49-F238E27FC236}">
                <a16:creationId xmlns:a16="http://schemas.microsoft.com/office/drawing/2014/main" id="{6A2A77B2-834B-9615-25AB-C8FF810D1748}"/>
              </a:ext>
            </a:extLst>
          </p:cNvPr>
          <p:cNvSpPr txBox="1"/>
          <p:nvPr/>
        </p:nvSpPr>
        <p:spPr>
          <a:xfrm>
            <a:off x="2971800" y="2438400"/>
            <a:ext cx="5029200" cy="1015663"/>
          </a:xfrm>
          <a:prstGeom prst="rect">
            <a:avLst/>
          </a:prstGeom>
          <a:noFill/>
        </p:spPr>
        <p:txBody>
          <a:bodyPr wrap="square" rtlCol="0">
            <a:spAutoFit/>
          </a:bodyPr>
          <a:lstStyle/>
          <a:p>
            <a:r>
              <a:rPr lang="en-CA" dirty="0"/>
              <a:t> </a:t>
            </a:r>
            <a:r>
              <a:rPr lang="en-CA" sz="6000" dirty="0">
                <a:solidFill>
                  <a:srgbClr val="FF0000"/>
                </a:solidFill>
              </a:rPr>
              <a:t>END</a:t>
            </a:r>
            <a:endParaRPr lang="en-CA" sz="6000" dirty="0"/>
          </a:p>
        </p:txBody>
      </p:sp>
    </p:spTree>
    <p:extLst>
      <p:ext uri="{BB962C8B-B14F-4D97-AF65-F5344CB8AC3E}">
        <p14:creationId xmlns:p14="http://schemas.microsoft.com/office/powerpoint/2010/main" val="55169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524000"/>
            <a:ext cx="7010400" cy="1938992"/>
          </a:xfrm>
          <a:prstGeom prst="rect">
            <a:avLst/>
          </a:prstGeom>
          <a:noFill/>
        </p:spPr>
        <p:txBody>
          <a:bodyPr wrap="square" rtlCol="0">
            <a:spAutoFit/>
          </a:bodyPr>
          <a:lstStyle/>
          <a:p>
            <a:pPr fontAlgn="base"/>
            <a:r>
              <a:rPr lang="en-US" sz="2000" dirty="0"/>
              <a:t>Drs. David Sutherland, David Scharp, and Ray Rajotte attended this meeting and, later in 1991, the three of them would become the founding members of the International Pancreas and Islet Transplant Association (IPITA) in Lyon.  In 1993, in Amsterdam they became members of IPITA’s first council.</a:t>
            </a:r>
          </a:p>
          <a:p>
            <a:endParaRPr lang="en-US" sz="2000" dirty="0"/>
          </a:p>
        </p:txBody>
      </p:sp>
      <p:sp>
        <p:nvSpPr>
          <p:cNvPr id="8" name="TextBox 7"/>
          <p:cNvSpPr txBox="1"/>
          <p:nvPr/>
        </p:nvSpPr>
        <p:spPr>
          <a:xfrm>
            <a:off x="1371600" y="152400"/>
            <a:ext cx="5808770" cy="1077218"/>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pPr algn="ctr"/>
            <a:r>
              <a:rPr lang="en-US" sz="3200" b="1" dirty="0"/>
              <a:t>Attendees of First </a:t>
            </a:r>
          </a:p>
          <a:p>
            <a:pPr algn="ctr"/>
            <a:r>
              <a:rPr lang="en-US" sz="3200" b="1" dirty="0"/>
              <a:t> Meeting on Islet Transplantation</a:t>
            </a:r>
          </a:p>
        </p:txBody>
      </p:sp>
      <p:sp>
        <p:nvSpPr>
          <p:cNvPr id="35841" name="Rectangle 1"/>
          <p:cNvSpPr>
            <a:spLocks noChangeArrowheads="1"/>
          </p:cNvSpPr>
          <p:nvPr/>
        </p:nvSpPr>
        <p:spPr bwMode="auto">
          <a:xfrm>
            <a:off x="1143000" y="5635823"/>
            <a:ext cx="2057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Dr. David Sutherland</a:t>
            </a:r>
            <a:endParaRPr kumimoji="0" lang="en-US" sz="3200" b="0" i="0" u="none" strike="noStrike" cap="none" normalizeH="0" baseline="0" dirty="0">
              <a:ln>
                <a:noFill/>
              </a:ln>
              <a:solidFill>
                <a:schemeClr val="tx1"/>
              </a:solidFill>
              <a:effectLst/>
              <a:latin typeface="Arial" pitchFamily="34" charset="0"/>
            </a:endParaRPr>
          </a:p>
        </p:txBody>
      </p:sp>
      <p:pic>
        <p:nvPicPr>
          <p:cNvPr id="11" name="Picture 10" descr="Picture2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3654623"/>
            <a:ext cx="1247155" cy="1752600"/>
          </a:xfrm>
          <a:prstGeom prst="rect">
            <a:avLst/>
          </a:prstGeom>
          <a:noFill/>
        </p:spPr>
      </p:pic>
      <p:pic>
        <p:nvPicPr>
          <p:cNvPr id="12" name="Picture 11" descr="sutherland fellows phot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3730823"/>
            <a:ext cx="1295400" cy="1676400"/>
          </a:xfrm>
          <a:prstGeom prst="rect">
            <a:avLst/>
          </a:prstGeom>
          <a:noFill/>
        </p:spPr>
      </p:pic>
      <p:pic>
        <p:nvPicPr>
          <p:cNvPr id="13" name="Picture 12" descr="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3730823"/>
            <a:ext cx="1117290" cy="1676400"/>
          </a:xfrm>
          <a:prstGeom prst="rect">
            <a:avLst/>
          </a:prstGeom>
          <a:noFill/>
        </p:spPr>
      </p:pic>
      <p:sp>
        <p:nvSpPr>
          <p:cNvPr id="14" name="Rectangle 1"/>
          <p:cNvSpPr>
            <a:spLocks noChangeArrowheads="1"/>
          </p:cNvSpPr>
          <p:nvPr/>
        </p:nvSpPr>
        <p:spPr bwMode="auto">
          <a:xfrm>
            <a:off x="3581400" y="5635823"/>
            <a:ext cx="2057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Dr. David Scharp</a:t>
            </a:r>
            <a:endParaRPr kumimoji="0" lang="en-US" sz="3200" b="0" i="0" u="none" strike="noStrike" cap="none" normalizeH="0" baseline="0" dirty="0">
              <a:ln>
                <a:noFill/>
              </a:ln>
              <a:solidFill>
                <a:schemeClr val="tx1"/>
              </a:solidFill>
              <a:effectLst/>
              <a:latin typeface="Arial" pitchFamily="34" charset="0"/>
            </a:endParaRPr>
          </a:p>
        </p:txBody>
      </p:sp>
      <p:sp>
        <p:nvSpPr>
          <p:cNvPr id="15" name="Rectangle 1"/>
          <p:cNvSpPr>
            <a:spLocks noChangeArrowheads="1"/>
          </p:cNvSpPr>
          <p:nvPr/>
        </p:nvSpPr>
        <p:spPr bwMode="auto">
          <a:xfrm>
            <a:off x="5791200" y="5632846"/>
            <a:ext cx="20574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Dr. Ray </a:t>
            </a:r>
            <a:r>
              <a:rPr lang="en-US" sz="1400" b="1" dirty="0">
                <a:latin typeface="Century Gothic" pitchFamily="34" charset="0"/>
                <a:ea typeface="Times New Roman" pitchFamily="18" charset="0"/>
                <a:cs typeface="Times New Roman" pitchFamily="18" charset="0"/>
              </a:rPr>
              <a:t>R</a:t>
            </a:r>
            <a:r>
              <a:rPr kumimoji="0" lang="en-US" sz="1400" b="1"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ajotte</a:t>
            </a:r>
            <a:endParaRPr kumimoji="0" lang="en-US" sz="3200" b="0" i="0" u="none" strike="noStrike" cap="none" normalizeH="0" baseline="0" dirty="0">
              <a:ln>
                <a:noFill/>
              </a:ln>
              <a:solidFill>
                <a:schemeClr val="tx1"/>
              </a:solidFill>
              <a:effectLst/>
              <a:latin typeface="Arial" pitchFamily="34" charset="0"/>
            </a:endParaRPr>
          </a:p>
        </p:txBody>
      </p:sp>
      <p:sp>
        <p:nvSpPr>
          <p:cNvPr id="16" name="Slide Number Placeholder 15"/>
          <p:cNvSpPr>
            <a:spLocks noGrp="1"/>
          </p:cNvSpPr>
          <p:nvPr>
            <p:ph type="sldNum" sz="quarter" idx="12"/>
          </p:nvPr>
        </p:nvSpPr>
        <p:spPr/>
        <p:txBody>
          <a:bodyPr/>
          <a:lstStyle/>
          <a:p>
            <a:fld id="{3A70D977-2926-44A8-A459-9C8D85568CCA}"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524000"/>
            <a:ext cx="7010400" cy="5093702"/>
          </a:xfrm>
          <a:prstGeom prst="rect">
            <a:avLst/>
          </a:prstGeom>
          <a:noFill/>
        </p:spPr>
        <p:txBody>
          <a:bodyPr wrap="square" rtlCol="0">
            <a:spAutoFit/>
          </a:bodyPr>
          <a:lstStyle/>
          <a:p>
            <a:r>
              <a:rPr lang="en-US" sz="2000" dirty="0"/>
              <a:t> </a:t>
            </a:r>
          </a:p>
          <a:p>
            <a:pPr fontAlgn="base">
              <a:spcAft>
                <a:spcPts val="600"/>
              </a:spcAft>
            </a:pPr>
            <a:r>
              <a:rPr lang="en-US" sz="2000" dirty="0"/>
              <a:t>From 1974 to 1988 many meetings were held on islet and pancreas transplantation in Europe, North America, Japan, and Australia.  At these meetings, especially in the latter years, there was a lot of discussion on forming a new society on islet and pancreas transplantation.  Finally in 1991, discussion focused on a new society that would be for islet transplantation. </a:t>
            </a:r>
          </a:p>
          <a:p>
            <a:pPr fontAlgn="base"/>
            <a:r>
              <a:rPr lang="en-US" sz="2000" dirty="0"/>
              <a:t>Dr. Scharp formed an Organizing Committee which included Drs. Ray Rajotte, Camillo Ricordi, Reinhard Bretzel, Derek Gray, and Yoichi Yasunami.  Dr. Scharp suggested the group meet in Lyon at the 3</a:t>
            </a:r>
            <a:r>
              <a:rPr lang="en-US" sz="2000" baseline="30000" dirty="0"/>
              <a:t>rd</a:t>
            </a:r>
            <a:r>
              <a:rPr lang="en-US" sz="2000" dirty="0"/>
              <a:t> International Congress on Pancreatic and Islet Transplantation Symposium and Symposium on Artificial Insulin Delivery Systems in June of 1991.  Before the Lyon meeting, Drs. Carl Groth, Orion </a:t>
            </a:r>
            <a:r>
              <a:rPr lang="en-US" sz="2000" dirty="0" err="1"/>
              <a:t>Hegre</a:t>
            </a:r>
            <a:r>
              <a:rPr lang="en-US" sz="2000" dirty="0"/>
              <a:t>, and Tom Mandel agreed to join the Organizing Committee. After the Lyon meeting it was decided to include pancreas transplantation. </a:t>
            </a:r>
          </a:p>
        </p:txBody>
      </p:sp>
      <p:sp>
        <p:nvSpPr>
          <p:cNvPr id="8" name="TextBox 7"/>
          <p:cNvSpPr txBox="1"/>
          <p:nvPr/>
        </p:nvSpPr>
        <p:spPr>
          <a:xfrm>
            <a:off x="1006212" y="152400"/>
            <a:ext cx="7451988" cy="1077218"/>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200" b="1" dirty="0"/>
              <a:t>Discussion on Forming a Society</a:t>
            </a:r>
          </a:p>
          <a:p>
            <a:pPr algn="ctr"/>
            <a:r>
              <a:rPr lang="en-US" sz="3200" b="1" dirty="0"/>
              <a:t>on Pancreas and Islet Transplantation</a:t>
            </a:r>
          </a:p>
        </p:txBody>
      </p:sp>
      <p:sp>
        <p:nvSpPr>
          <p:cNvPr id="16" name="Slide Number Placeholder 15"/>
          <p:cNvSpPr>
            <a:spLocks noGrp="1"/>
          </p:cNvSpPr>
          <p:nvPr>
            <p:ph type="sldNum" sz="quarter" idx="12"/>
          </p:nvPr>
        </p:nvSpPr>
        <p:spPr/>
        <p:txBody>
          <a:bodyPr/>
          <a:lstStyle/>
          <a:p>
            <a:fld id="{3A70D977-2926-44A8-A459-9C8D85568CCA}" type="slidenum">
              <a:rPr lang="en-US" smtClean="0"/>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7"/>
          <p:cNvSpPr>
            <a:spLocks noGrp="1" noChangeArrowheads="1"/>
          </p:cNvSpPr>
          <p:nvPr>
            <p:ph type="sldNum" sz="quarter" idx="11"/>
          </p:nvPr>
        </p:nvSpPr>
        <p:spPr>
          <a:xfrm>
            <a:off x="5943600" y="6492875"/>
            <a:ext cx="2895600" cy="365125"/>
          </a:xfrm>
          <a:noFill/>
        </p:spPr>
        <p:txBody>
          <a:bodyPr/>
          <a:lstStyle/>
          <a:p>
            <a:fld id="{1F6AF0D3-E875-4A69-AD84-E879B433D3B7}" type="slidenum">
              <a:rPr lang="de-DE">
                <a:ea typeface="ＭＳ Ｐゴシック" pitchFamily="50" charset="-128"/>
              </a:rPr>
              <a:pPr/>
              <a:t>8</a:t>
            </a:fld>
            <a:endParaRPr lang="de-DE" dirty="0">
              <a:ea typeface="ＭＳ Ｐゴシック" pitchFamily="50" charset="-128"/>
            </a:endParaRPr>
          </a:p>
        </p:txBody>
      </p:sp>
      <p:pic>
        <p:nvPicPr>
          <p:cNvPr id="26628" name="Picture 2" descr="Kroc3"/>
          <p:cNvPicPr>
            <a:picLocks noChangeAspect="1" noChangeArrowheads="1"/>
          </p:cNvPicPr>
          <p:nvPr/>
        </p:nvPicPr>
        <p:blipFill>
          <a:blip r:embed="rId3" cstate="print"/>
          <a:srcRect/>
          <a:stretch>
            <a:fillRect/>
          </a:stretch>
        </p:blipFill>
        <p:spPr bwMode="auto">
          <a:xfrm>
            <a:off x="304800" y="914400"/>
            <a:ext cx="8534400" cy="5516563"/>
          </a:xfrm>
          <a:prstGeom prst="rect">
            <a:avLst/>
          </a:prstGeom>
          <a:noFill/>
          <a:ln w="9525">
            <a:noFill/>
            <a:miter lim="800000"/>
            <a:headEnd/>
            <a:tailEnd/>
          </a:ln>
        </p:spPr>
      </p:pic>
      <p:sp>
        <p:nvSpPr>
          <p:cNvPr id="26629" name="Text Box 3"/>
          <p:cNvSpPr txBox="1">
            <a:spLocks noChangeArrowheads="1"/>
          </p:cNvSpPr>
          <p:nvPr/>
        </p:nvSpPr>
        <p:spPr bwMode="auto">
          <a:xfrm>
            <a:off x="320675" y="152400"/>
            <a:ext cx="8458200" cy="584775"/>
          </a:xfrm>
          <a:prstGeom prst="rect">
            <a:avLst/>
          </a:prstGeom>
          <a:solidFill>
            <a:schemeClr val="bg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r>
              <a:rPr lang="en-US" sz="3200" b="1" dirty="0"/>
              <a:t>Meeting in Lyon, France in June of 1991</a:t>
            </a:r>
          </a:p>
        </p:txBody>
      </p:sp>
      <p:sp>
        <p:nvSpPr>
          <p:cNvPr id="26630" name="Text Box 4"/>
          <p:cNvSpPr txBox="1">
            <a:spLocks noChangeArrowheads="1"/>
          </p:cNvSpPr>
          <p:nvPr/>
        </p:nvSpPr>
        <p:spPr bwMode="auto">
          <a:xfrm>
            <a:off x="3124200" y="6457890"/>
            <a:ext cx="3150221" cy="400110"/>
          </a:xfrm>
          <a:prstGeom prst="rect">
            <a:avLst/>
          </a:prstGeom>
          <a:noFill/>
          <a:ln w="12700">
            <a:noFill/>
            <a:miter lim="800000"/>
            <a:headEnd/>
            <a:tailEnd/>
          </a:ln>
        </p:spPr>
        <p:txBody>
          <a:bodyPr wrap="none">
            <a:spAutoFit/>
          </a:bodyPr>
          <a:lstStyle/>
          <a:p>
            <a:pPr defTabSz="762000"/>
            <a:r>
              <a:rPr lang="de-DE" sz="2000" b="1" dirty="0"/>
              <a:t>IPITA Organizing Committee</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143000"/>
            <a:ext cx="7620000" cy="5555367"/>
          </a:xfrm>
          <a:prstGeom prst="rect">
            <a:avLst/>
          </a:prstGeom>
          <a:noFill/>
        </p:spPr>
        <p:txBody>
          <a:bodyPr wrap="square" rtlCol="0">
            <a:spAutoFit/>
          </a:bodyPr>
          <a:lstStyle/>
          <a:p>
            <a:pPr>
              <a:spcAft>
                <a:spcPts val="600"/>
              </a:spcAft>
            </a:pPr>
            <a:r>
              <a:rPr lang="en-US" sz="2000" dirty="0"/>
              <a:t>Dr. Scharp was elected Interim Chair but early in 1992 he stepped down due to other commitments.  Dr. Scharp suggested Dr. Groth take over as Chair, which he accepted.</a:t>
            </a:r>
          </a:p>
          <a:p>
            <a:pPr>
              <a:spcAft>
                <a:spcPts val="600"/>
              </a:spcAft>
            </a:pPr>
            <a:r>
              <a:rPr lang="en-US" sz="2000" dirty="0"/>
              <a:t>The next meeting of the Organizing Committee was held August 19, 1992, in Paris during The Transplantation Society meeting.  At that meeting Dr. Groth was elected Interim Chair, Dr. R. van Schilfgaarde (Interim Secretary), and advisory group consisting of Drs. Dubernard, Rajotte, Scharp, and Sutherland.  </a:t>
            </a:r>
          </a:p>
          <a:p>
            <a:pPr fontAlgn="base">
              <a:spcAft>
                <a:spcPts val="600"/>
              </a:spcAft>
            </a:pPr>
            <a:r>
              <a:rPr lang="en-US" sz="2000" dirty="0"/>
              <a:t>At the Paris meeting there was strong support that IPITA should be incorporated as an Association in the Transplantation Society.  This was supported by Sir Roy </a:t>
            </a:r>
            <a:r>
              <a:rPr lang="en-US" sz="2000" dirty="0" err="1"/>
              <a:t>Calne</a:t>
            </a:r>
            <a:r>
              <a:rPr lang="en-US" sz="2000" dirty="0"/>
              <a:t> President of TTS at the time.  It was decided that IPITA be founded at the Amsterdam Congress and the same investigators that were invited to the Paris meeting should be invited to Amsterdam meeting.  After the Paris meeting there was still some discussion on what the name of our new should be, but at the 1993 AIDPIT Meeting in </a:t>
            </a:r>
            <a:r>
              <a:rPr lang="en-US" sz="2000" dirty="0" err="1"/>
              <a:t>Igls</a:t>
            </a:r>
            <a:r>
              <a:rPr lang="en-US" sz="2000" dirty="0"/>
              <a:t>, Austria it was decided IPITA should be used.  </a:t>
            </a:r>
          </a:p>
          <a:p>
            <a:pPr fontAlgn="base"/>
            <a:endParaRPr lang="en-US" sz="2000" dirty="0"/>
          </a:p>
        </p:txBody>
      </p:sp>
      <p:sp>
        <p:nvSpPr>
          <p:cNvPr id="8" name="TextBox 7"/>
          <p:cNvSpPr txBox="1"/>
          <p:nvPr/>
        </p:nvSpPr>
        <p:spPr>
          <a:xfrm>
            <a:off x="838200" y="329625"/>
            <a:ext cx="7620000" cy="58477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200" b="1" dirty="0"/>
              <a:t>Steps Toward Founding of IPITA</a:t>
            </a:r>
          </a:p>
        </p:txBody>
      </p:sp>
      <p:sp>
        <p:nvSpPr>
          <p:cNvPr id="16" name="Slide Number Placeholder 15"/>
          <p:cNvSpPr>
            <a:spLocks noGrp="1"/>
          </p:cNvSpPr>
          <p:nvPr>
            <p:ph type="sldNum" sz="quarter" idx="12"/>
          </p:nvPr>
        </p:nvSpPr>
        <p:spPr/>
        <p:txBody>
          <a:bodyPr/>
          <a:lstStyle/>
          <a:p>
            <a:fld id="{3A70D977-2926-44A8-A459-9C8D85568CCA}" type="slidenum">
              <a:rPr lang="en-US" smtClean="0"/>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11765</TotalTime>
  <Words>2657</Words>
  <Application>Microsoft Macintosh PowerPoint</Application>
  <PresentationFormat>On-screen Show (4:3)</PresentationFormat>
  <Paragraphs>383</Paragraphs>
  <Slides>59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Century Gothic</vt:lpstr>
      <vt:lpstr>Switzerland</vt:lpstr>
      <vt:lpstr>Times New Roman</vt:lpstr>
      <vt:lpstr>Trebuchet MS</vt:lpstr>
      <vt:lpstr>Office Theme</vt:lpstr>
      <vt:lpstr>History of IPITA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IPITA Presidents</vt:lpstr>
      <vt:lpstr>IPITA Presidents No. 1-4</vt:lpstr>
      <vt:lpstr>PowerPoint Presentation</vt:lpstr>
      <vt:lpstr>PowerPoint Presentation</vt:lpstr>
      <vt:lpstr>PowerPoint Presentation</vt:lpstr>
      <vt:lpstr>1st IPITA Council (1993-1995)</vt:lpstr>
      <vt:lpstr>2nd IPITA Council (1995-1997)</vt:lpstr>
      <vt:lpstr>3rd  IPITA Council (1997-1999)</vt:lpstr>
      <vt:lpstr>4th IPITA Council (1999-2001)</vt:lpstr>
      <vt:lpstr>5th IPITA Council (2001-2003)</vt:lpstr>
      <vt:lpstr>6th IPITA Council (2003-2005)</vt:lpstr>
      <vt:lpstr>7th IPITA Council (2005-2007)</vt:lpstr>
      <vt:lpstr>8th IPITA Council (2007-2009)</vt:lpstr>
      <vt:lpstr>9th IPITA Council (2009-2011)</vt:lpstr>
      <vt:lpstr>10th IPITA Council (2011-2013)</vt:lpstr>
      <vt:lpstr>PowerPoint Presentation</vt:lpstr>
      <vt:lpstr>11th IPITA Council (2013-2015)</vt:lpstr>
      <vt:lpstr>11th &amp; 12th IPITA Council in Australia 2015</vt:lpstr>
      <vt:lpstr>12th IPITA Council (2015-2017)</vt:lpstr>
      <vt:lpstr>PowerPoint Presentation</vt:lpstr>
      <vt:lpstr>13th IPITA Council (2017-2019)</vt:lpstr>
      <vt:lpstr>14th IPITA Council (2019-2021)</vt:lpstr>
      <vt:lpstr>15th IPITA Council (2021-2023)</vt:lpstr>
      <vt:lpstr>IPITA World Congresses and Congress Presidents</vt:lpstr>
      <vt:lpstr>IPITA World Congresses &amp; Congress Presidents (Cont’d)</vt:lpstr>
      <vt:lpstr>PowerPoint Presentation</vt:lpstr>
      <vt:lpstr>PowerPoint Presentation</vt:lpstr>
      <vt:lpstr>PowerPoint Presentation</vt:lpstr>
      <vt:lpstr>PowerPoint Presentation</vt:lpstr>
      <vt:lpstr>Dr. Paul E. Lacy Lectures</vt:lpstr>
      <vt:lpstr>Dr. Paul E. Lacy Lectures</vt:lpstr>
      <vt:lpstr>     Dr. Richard C. Lillehei Lectures</vt:lpstr>
      <vt:lpstr>     Dr. Richard C. Lillehei Lectures</vt:lpstr>
      <vt:lpstr>PowerPoint Presentation</vt:lpstr>
      <vt:lpstr>PowerPoint Presentation</vt:lpstr>
      <vt:lpstr>1st KOL Meeting on Stem Cell Derived Beta Cells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More Historic Pictures to Come - Islets </vt:lpstr>
      <vt:lpstr>PowerPoint Presentation</vt:lpstr>
      <vt:lpstr>PowerPoint Presentation</vt:lpstr>
      <vt:lpstr>PowerPoint Presentation</vt:lpstr>
      <vt:lpstr>PowerPoint Presentation</vt:lpstr>
      <vt:lpstr>PowerPoint Presentation</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IPITA</dc:title>
  <dc:creator>bhering</dc:creator>
  <cp:lastModifiedBy>Microsoft Office User</cp:lastModifiedBy>
  <cp:revision>80</cp:revision>
  <dcterms:created xsi:type="dcterms:W3CDTF">2014-02-08T22:06:09Z</dcterms:created>
  <dcterms:modified xsi:type="dcterms:W3CDTF">2023-10-25T19:43:50Z</dcterms:modified>
</cp:coreProperties>
</file>